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8"/>
  </p:notesMasterIdLst>
  <p:handoutMasterIdLst>
    <p:handoutMasterId r:id="rId29"/>
  </p:handoutMasterIdLst>
  <p:sldIdLst>
    <p:sldId id="446" r:id="rId2"/>
    <p:sldId id="526" r:id="rId3"/>
    <p:sldId id="584" r:id="rId4"/>
    <p:sldId id="585" r:id="rId5"/>
    <p:sldId id="586" r:id="rId6"/>
    <p:sldId id="588" r:id="rId7"/>
    <p:sldId id="587" r:id="rId8"/>
    <p:sldId id="589" r:id="rId9"/>
    <p:sldId id="590" r:id="rId10"/>
    <p:sldId id="591" r:id="rId11"/>
    <p:sldId id="592" r:id="rId12"/>
    <p:sldId id="593" r:id="rId13"/>
    <p:sldId id="594" r:id="rId14"/>
    <p:sldId id="595" r:id="rId15"/>
    <p:sldId id="596" r:id="rId16"/>
    <p:sldId id="597" r:id="rId17"/>
    <p:sldId id="599" r:id="rId18"/>
    <p:sldId id="598" r:id="rId19"/>
    <p:sldId id="600" r:id="rId20"/>
    <p:sldId id="601" r:id="rId21"/>
    <p:sldId id="602" r:id="rId22"/>
    <p:sldId id="607" r:id="rId23"/>
    <p:sldId id="608" r:id="rId24"/>
    <p:sldId id="603" r:id="rId25"/>
    <p:sldId id="604" r:id="rId26"/>
    <p:sldId id="649"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19">
          <p15:clr>
            <a:srgbClr val="A4A3A4"/>
          </p15:clr>
        </p15:guide>
        <p15:guide id="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8E19"/>
    <a:srgbClr val="953735"/>
    <a:srgbClr val="77933C"/>
    <a:srgbClr val="F7F1FD"/>
    <a:srgbClr val="B27979"/>
    <a:srgbClr val="6DE8E2"/>
    <a:srgbClr val="AB3E3E"/>
    <a:srgbClr val="F2FFBE"/>
    <a:srgbClr val="F8FF9F"/>
    <a:srgbClr val="B7682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33" autoAdjust="0"/>
    <p:restoredTop sz="96405" autoAdjust="0"/>
  </p:normalViewPr>
  <p:slideViewPr>
    <p:cSldViewPr snapToGrid="0" showGuides="1">
      <p:cViewPr varScale="1">
        <p:scale>
          <a:sx n="126" d="100"/>
          <a:sy n="126" d="100"/>
        </p:scale>
        <p:origin x="2104" y="200"/>
      </p:cViewPr>
      <p:guideLst>
        <p:guide orient="horz" pos="4319"/>
        <p:guide/>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ssio Bonti" userId="34b151be-6c6d-4d92-b6ff-75ef5bbfc1f7" providerId="ADAL" clId="{7B57F12A-B2C5-5649-9FB1-A06DC575568D}"/>
    <pc:docChg chg="modMainMaster">
      <pc:chgData name="Alessio Bonti" userId="34b151be-6c6d-4d92-b6ff-75ef5bbfc1f7" providerId="ADAL" clId="{7B57F12A-B2C5-5649-9FB1-A06DC575568D}" dt="2018-05-01T23:33:57.881" v="1" actId="20577"/>
      <pc:docMkLst>
        <pc:docMk/>
      </pc:docMkLst>
      <pc:sldMasterChg chg="modSldLayout">
        <pc:chgData name="Alessio Bonti" userId="34b151be-6c6d-4d92-b6ff-75ef5bbfc1f7" providerId="ADAL" clId="{7B57F12A-B2C5-5649-9FB1-A06DC575568D}" dt="2018-05-01T23:33:57.881" v="1" actId="20577"/>
        <pc:sldMasterMkLst>
          <pc:docMk/>
          <pc:sldMasterMk cId="2239934823" sldId="2147483648"/>
        </pc:sldMasterMkLst>
        <pc:sldLayoutChg chg="modSp">
          <pc:chgData name="Alessio Bonti" userId="34b151be-6c6d-4d92-b6ff-75ef5bbfc1f7" providerId="ADAL" clId="{7B57F12A-B2C5-5649-9FB1-A06DC575568D}" dt="2018-05-01T23:33:57.881" v="1" actId="20577"/>
          <pc:sldLayoutMkLst>
            <pc:docMk/>
            <pc:sldMasterMk cId="2239934823" sldId="2147483648"/>
            <pc:sldLayoutMk cId="793418807" sldId="2147483660"/>
          </pc:sldLayoutMkLst>
          <pc:spChg chg="mod">
            <ac:chgData name="Alessio Bonti" userId="34b151be-6c6d-4d92-b6ff-75ef5bbfc1f7" providerId="ADAL" clId="{7B57F12A-B2C5-5649-9FB1-A06DC575568D}" dt="2018-05-01T23:33:57.881" v="1" actId="20577"/>
            <ac:spMkLst>
              <pc:docMk/>
              <pc:sldMasterMk cId="2239934823" sldId="2147483648"/>
              <pc:sldLayoutMk cId="793418807" sldId="2147483660"/>
              <ac:spMk id="10" creationId="{F73924DE-1774-674F-9AEF-425BDC063E66}"/>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15053E6-E023-6742-A8FA-97EBE52C3A76}" type="datetimeFigureOut">
              <a:t>5/2/18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2AC382E-A401-0046-ACBA-43A4AF91A891}" type="slidenum">
              <a:t>‹#›</a:t>
            </a:fld>
            <a:endParaRPr lang="en-US"/>
          </a:p>
        </p:txBody>
      </p:sp>
    </p:spTree>
    <p:extLst>
      <p:ext uri="{BB962C8B-B14F-4D97-AF65-F5344CB8AC3E}">
        <p14:creationId xmlns:p14="http://schemas.microsoft.com/office/powerpoint/2010/main" val="186508369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DA6451-0CC4-E149-B293-24342CE45DF5}" type="datetimeFigureOut">
              <a:t>5/2/18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3F70B17-F986-2949-A6DB-821697B8103E}" type="slidenum">
              <a:t>‹#›</a:t>
            </a:fld>
            <a:endParaRPr lang="en-US"/>
          </a:p>
        </p:txBody>
      </p:sp>
    </p:spTree>
    <p:extLst>
      <p:ext uri="{BB962C8B-B14F-4D97-AF65-F5344CB8AC3E}">
        <p14:creationId xmlns:p14="http://schemas.microsoft.com/office/powerpoint/2010/main" val="46582348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3</a:t>
            </a:fld>
            <a:endParaRPr lang="en-US"/>
          </a:p>
        </p:txBody>
      </p:sp>
    </p:spTree>
    <p:extLst>
      <p:ext uri="{BB962C8B-B14F-4D97-AF65-F5344CB8AC3E}">
        <p14:creationId xmlns:p14="http://schemas.microsoft.com/office/powerpoint/2010/main" val="23956672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12</a:t>
            </a:fld>
            <a:endParaRPr lang="en-US"/>
          </a:p>
        </p:txBody>
      </p:sp>
    </p:spTree>
    <p:extLst>
      <p:ext uri="{BB962C8B-B14F-4D97-AF65-F5344CB8AC3E}">
        <p14:creationId xmlns:p14="http://schemas.microsoft.com/office/powerpoint/2010/main" val="3961611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13</a:t>
            </a:fld>
            <a:endParaRPr lang="en-US"/>
          </a:p>
        </p:txBody>
      </p:sp>
    </p:spTree>
    <p:extLst>
      <p:ext uri="{BB962C8B-B14F-4D97-AF65-F5344CB8AC3E}">
        <p14:creationId xmlns:p14="http://schemas.microsoft.com/office/powerpoint/2010/main" val="1601347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14</a:t>
            </a:fld>
            <a:endParaRPr lang="en-US"/>
          </a:p>
        </p:txBody>
      </p:sp>
    </p:spTree>
    <p:extLst>
      <p:ext uri="{BB962C8B-B14F-4D97-AF65-F5344CB8AC3E}">
        <p14:creationId xmlns:p14="http://schemas.microsoft.com/office/powerpoint/2010/main" val="10149009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15</a:t>
            </a:fld>
            <a:endParaRPr lang="en-US"/>
          </a:p>
        </p:txBody>
      </p:sp>
    </p:spTree>
    <p:extLst>
      <p:ext uri="{BB962C8B-B14F-4D97-AF65-F5344CB8AC3E}">
        <p14:creationId xmlns:p14="http://schemas.microsoft.com/office/powerpoint/2010/main" val="2974828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16</a:t>
            </a:fld>
            <a:endParaRPr lang="en-US"/>
          </a:p>
        </p:txBody>
      </p:sp>
    </p:spTree>
    <p:extLst>
      <p:ext uri="{BB962C8B-B14F-4D97-AF65-F5344CB8AC3E}">
        <p14:creationId xmlns:p14="http://schemas.microsoft.com/office/powerpoint/2010/main" val="4154099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17</a:t>
            </a:fld>
            <a:endParaRPr lang="en-US"/>
          </a:p>
        </p:txBody>
      </p:sp>
    </p:spTree>
    <p:extLst>
      <p:ext uri="{BB962C8B-B14F-4D97-AF65-F5344CB8AC3E}">
        <p14:creationId xmlns:p14="http://schemas.microsoft.com/office/powerpoint/2010/main" val="3835887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18</a:t>
            </a:fld>
            <a:endParaRPr lang="en-US"/>
          </a:p>
        </p:txBody>
      </p:sp>
    </p:spTree>
    <p:extLst>
      <p:ext uri="{BB962C8B-B14F-4D97-AF65-F5344CB8AC3E}">
        <p14:creationId xmlns:p14="http://schemas.microsoft.com/office/powerpoint/2010/main" val="23331408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19</a:t>
            </a:fld>
            <a:endParaRPr lang="en-US"/>
          </a:p>
        </p:txBody>
      </p:sp>
    </p:spTree>
    <p:extLst>
      <p:ext uri="{BB962C8B-B14F-4D97-AF65-F5344CB8AC3E}">
        <p14:creationId xmlns:p14="http://schemas.microsoft.com/office/powerpoint/2010/main" val="15658477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20</a:t>
            </a:fld>
            <a:endParaRPr lang="en-US"/>
          </a:p>
        </p:txBody>
      </p:sp>
    </p:spTree>
    <p:extLst>
      <p:ext uri="{BB962C8B-B14F-4D97-AF65-F5344CB8AC3E}">
        <p14:creationId xmlns:p14="http://schemas.microsoft.com/office/powerpoint/2010/main" val="24729834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21</a:t>
            </a:fld>
            <a:endParaRPr lang="en-US"/>
          </a:p>
        </p:txBody>
      </p:sp>
    </p:spTree>
    <p:extLst>
      <p:ext uri="{BB962C8B-B14F-4D97-AF65-F5344CB8AC3E}">
        <p14:creationId xmlns:p14="http://schemas.microsoft.com/office/powerpoint/2010/main" val="1112072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4</a:t>
            </a:fld>
            <a:endParaRPr lang="en-US"/>
          </a:p>
        </p:txBody>
      </p:sp>
    </p:spTree>
    <p:extLst>
      <p:ext uri="{BB962C8B-B14F-4D97-AF65-F5344CB8AC3E}">
        <p14:creationId xmlns:p14="http://schemas.microsoft.com/office/powerpoint/2010/main" val="40852803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22</a:t>
            </a:fld>
            <a:endParaRPr lang="en-US"/>
          </a:p>
        </p:txBody>
      </p:sp>
    </p:spTree>
    <p:extLst>
      <p:ext uri="{BB962C8B-B14F-4D97-AF65-F5344CB8AC3E}">
        <p14:creationId xmlns:p14="http://schemas.microsoft.com/office/powerpoint/2010/main" val="7414846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23</a:t>
            </a:fld>
            <a:endParaRPr lang="en-US"/>
          </a:p>
        </p:txBody>
      </p:sp>
    </p:spTree>
    <p:extLst>
      <p:ext uri="{BB962C8B-B14F-4D97-AF65-F5344CB8AC3E}">
        <p14:creationId xmlns:p14="http://schemas.microsoft.com/office/powerpoint/2010/main" val="23166287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24</a:t>
            </a:fld>
            <a:endParaRPr lang="en-US"/>
          </a:p>
        </p:txBody>
      </p:sp>
    </p:spTree>
    <p:extLst>
      <p:ext uri="{BB962C8B-B14F-4D97-AF65-F5344CB8AC3E}">
        <p14:creationId xmlns:p14="http://schemas.microsoft.com/office/powerpoint/2010/main" val="28150506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25</a:t>
            </a:fld>
            <a:endParaRPr lang="en-US"/>
          </a:p>
        </p:txBody>
      </p:sp>
    </p:spTree>
    <p:extLst>
      <p:ext uri="{BB962C8B-B14F-4D97-AF65-F5344CB8AC3E}">
        <p14:creationId xmlns:p14="http://schemas.microsoft.com/office/powerpoint/2010/main" val="3960942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5</a:t>
            </a:fld>
            <a:endParaRPr lang="en-US"/>
          </a:p>
        </p:txBody>
      </p:sp>
    </p:spTree>
    <p:extLst>
      <p:ext uri="{BB962C8B-B14F-4D97-AF65-F5344CB8AC3E}">
        <p14:creationId xmlns:p14="http://schemas.microsoft.com/office/powerpoint/2010/main" val="932459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6</a:t>
            </a:fld>
            <a:endParaRPr lang="en-US"/>
          </a:p>
        </p:txBody>
      </p:sp>
    </p:spTree>
    <p:extLst>
      <p:ext uri="{BB962C8B-B14F-4D97-AF65-F5344CB8AC3E}">
        <p14:creationId xmlns:p14="http://schemas.microsoft.com/office/powerpoint/2010/main" val="2640749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7</a:t>
            </a:fld>
            <a:endParaRPr lang="en-US"/>
          </a:p>
        </p:txBody>
      </p:sp>
    </p:spTree>
    <p:extLst>
      <p:ext uri="{BB962C8B-B14F-4D97-AF65-F5344CB8AC3E}">
        <p14:creationId xmlns:p14="http://schemas.microsoft.com/office/powerpoint/2010/main" val="3071677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8</a:t>
            </a:fld>
            <a:endParaRPr lang="en-US"/>
          </a:p>
        </p:txBody>
      </p:sp>
    </p:spTree>
    <p:extLst>
      <p:ext uri="{BB962C8B-B14F-4D97-AF65-F5344CB8AC3E}">
        <p14:creationId xmlns:p14="http://schemas.microsoft.com/office/powerpoint/2010/main" val="2022780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9</a:t>
            </a:fld>
            <a:endParaRPr lang="en-US"/>
          </a:p>
        </p:txBody>
      </p:sp>
    </p:spTree>
    <p:extLst>
      <p:ext uri="{BB962C8B-B14F-4D97-AF65-F5344CB8AC3E}">
        <p14:creationId xmlns:p14="http://schemas.microsoft.com/office/powerpoint/2010/main" val="1210655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10</a:t>
            </a:fld>
            <a:endParaRPr lang="en-US"/>
          </a:p>
        </p:txBody>
      </p:sp>
    </p:spTree>
    <p:extLst>
      <p:ext uri="{BB962C8B-B14F-4D97-AF65-F5344CB8AC3E}">
        <p14:creationId xmlns:p14="http://schemas.microsoft.com/office/powerpoint/2010/main" val="860492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11</a:t>
            </a:fld>
            <a:endParaRPr lang="en-US"/>
          </a:p>
        </p:txBody>
      </p:sp>
    </p:spTree>
    <p:extLst>
      <p:ext uri="{BB962C8B-B14F-4D97-AF65-F5344CB8AC3E}">
        <p14:creationId xmlns:p14="http://schemas.microsoft.com/office/powerpoint/2010/main" val="18856634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loud Computing Finger.jpg"/>
          <p:cNvPicPr>
            <a:picLocks noChangeAspect="1"/>
          </p:cNvPicPr>
          <p:nvPr userDrawn="1"/>
        </p:nvPicPr>
        <p:blipFill rotWithShape="1">
          <a:blip r:embed="rId2">
            <a:extLst>
              <a:ext uri="{28A0092B-C50C-407E-A947-70E740481C1C}">
                <a14:useLocalDpi xmlns:a14="http://schemas.microsoft.com/office/drawing/2010/main" val="0"/>
              </a:ext>
            </a:extLst>
          </a:blip>
          <a:srcRect l="8778" t="392" r="11435" b="-392"/>
          <a:stretch/>
        </p:blipFill>
        <p:spPr>
          <a:xfrm>
            <a:off x="0" y="3159"/>
            <a:ext cx="9144000" cy="6966110"/>
          </a:xfrm>
          <a:prstGeom prst="rect">
            <a:avLst/>
          </a:prstGeom>
        </p:spPr>
      </p:pic>
      <p:sp>
        <p:nvSpPr>
          <p:cNvPr id="2" name="Title 1"/>
          <p:cNvSpPr>
            <a:spLocks noGrp="1"/>
          </p:cNvSpPr>
          <p:nvPr>
            <p:ph type="ctrTitle" hasCustomPrompt="1"/>
          </p:nvPr>
        </p:nvSpPr>
        <p:spPr>
          <a:xfrm>
            <a:off x="0" y="2130425"/>
            <a:ext cx="9144000" cy="1470025"/>
          </a:xfrm>
          <a:solidFill>
            <a:schemeClr val="bg1">
              <a:alpha val="40000"/>
            </a:schemeClr>
          </a:solidFill>
        </p:spPr>
        <p:txBody>
          <a:bodyPr>
            <a:normAutofit/>
          </a:bodyPr>
          <a:lstStyle>
            <a:lvl1pPr>
              <a:defRPr sz="3200" baseline="0">
                <a:latin typeface="IBM Plex Sans" panose="020B0503050000000000" pitchFamily="34" charset="77"/>
                <a:cs typeface="IBM Plex Sans" panose="020B0503050000000000" pitchFamily="34" charset="77"/>
              </a:defRPr>
            </a:lvl1pPr>
          </a:lstStyle>
          <a:p>
            <a:r>
              <a:rPr lang="en-AU" dirty="0"/>
              <a:t>Cloud Computing</a:t>
            </a:r>
            <a:br>
              <a:rPr lang="en-AU" dirty="0"/>
            </a:br>
            <a:r>
              <a:rPr lang="en-AU" dirty="0"/>
              <a:t>Application Design and Development </a:t>
            </a:r>
            <a:endParaRPr lang="en-US" dirty="0"/>
          </a:p>
        </p:txBody>
      </p:sp>
      <p:sp>
        <p:nvSpPr>
          <p:cNvPr id="3" name="Subtitle 2"/>
          <p:cNvSpPr>
            <a:spLocks noGrp="1"/>
          </p:cNvSpPr>
          <p:nvPr>
            <p:ph type="subTitle" idx="1"/>
          </p:nvPr>
        </p:nvSpPr>
        <p:spPr>
          <a:xfrm>
            <a:off x="0" y="5100107"/>
            <a:ext cx="9144000" cy="1077383"/>
          </a:xfrm>
          <a:solidFill>
            <a:srgbClr val="FFFFFF">
              <a:alpha val="30000"/>
            </a:srgbClr>
          </a:solidFill>
        </p:spPr>
        <p:txBody>
          <a:bodyPr/>
          <a:lstStyle>
            <a:lvl1pPr marL="0" indent="0" algn="ctr">
              <a:buNone/>
              <a:defRPr lang="en-AU" sz="3200" kern="1200" baseline="0">
                <a:solidFill>
                  <a:schemeClr val="tx1"/>
                </a:solidFill>
                <a:latin typeface="IBM Plex Sans" panose="020B0503050000000000" pitchFamily="34" charset="77"/>
                <a:ea typeface="+mj-ea"/>
                <a:cs typeface="IBM Plex Sans" panose="020B0503050000000000"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lang="en-US"/>
          </a:p>
        </p:txBody>
      </p:sp>
      <p:sp>
        <p:nvSpPr>
          <p:cNvPr id="4" name="Date Placeholder 3"/>
          <p:cNvSpPr>
            <a:spLocks noGrp="1"/>
          </p:cNvSpPr>
          <p:nvPr>
            <p:ph type="dt" sz="half" idx="10"/>
          </p:nvPr>
        </p:nvSpPr>
        <p:spPr/>
        <p:txBody>
          <a:bodyPr/>
          <a:lstStyle/>
          <a:p>
            <a:fld id="{BC0A7EC1-DA74-C642-A047-4E863ED06FE2}" type="datetime1">
              <a:t>5/2/18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dirty="0"/>
              <a:t>SIT737 - Service Oriented Architecture</a:t>
            </a:r>
          </a:p>
          <a:p>
            <a:endParaRPr lang="en-US" dirty="0"/>
          </a:p>
        </p:txBody>
      </p:sp>
      <p:sp>
        <p:nvSpPr>
          <p:cNvPr id="6" name="Slide Number Placeholder 5"/>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3385073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F7D312-E01E-0845-B71C-AFEFF846E991}" type="datetime1">
              <a:t>5/2/18</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3035491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fld id="{C97A219C-83B0-8049-8DAC-63342C64D00F}" type="datetime1">
              <a:t>5/2/18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2946787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fld id="{C1F8DFD1-FC31-1A4E-8896-88B289182726}" type="datetime1">
              <a:t>5/2/18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4934774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4D260EA3-802E-2D4E-9D44-921B819649BE}" type="datetime1">
              <a:t>5/2/18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11924669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AU"/>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105037BC-152B-0B4E-A006-26605E2803C6}" type="datetime1">
              <a:t>5/2/18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3133452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27F61-1933-324D-948C-EED6F69A2D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2985CC8-C1DF-0447-AA62-D47BBAEF0912}"/>
              </a:ext>
            </a:extLst>
          </p:cNvPr>
          <p:cNvSpPr>
            <a:spLocks noGrp="1"/>
          </p:cNvSpPr>
          <p:nvPr>
            <p:ph type="dt" sz="half" idx="10"/>
          </p:nvPr>
        </p:nvSpPr>
        <p:spPr/>
        <p:txBody>
          <a:bodyPr/>
          <a:lstStyle/>
          <a:p>
            <a:fld id="{807A9519-C3FE-AF43-986E-8BF7B168DE80}" type="datetime1">
              <a:rPr lang="en-US" smtClean="0"/>
              <a:pPr/>
              <a:t>5/2/18</a:t>
            </a:fld>
            <a:endParaRPr lang="en-US"/>
          </a:p>
        </p:txBody>
      </p:sp>
      <p:sp>
        <p:nvSpPr>
          <p:cNvPr id="4" name="Footer Placeholder 3">
            <a:extLst>
              <a:ext uri="{FF2B5EF4-FFF2-40B4-BE49-F238E27FC236}">
                <a16:creationId xmlns:a16="http://schemas.microsoft.com/office/drawing/2014/main" id="{8D2D7829-CFCB-A74C-B8D7-6ABB22557CA8}"/>
              </a:ext>
            </a:extLst>
          </p:cNvPr>
          <p:cNvSpPr>
            <a:spLocks noGrp="1"/>
          </p:cNvSpPr>
          <p:nvPr>
            <p:ph type="ftr" sz="quarter" idx="11"/>
          </p:nvPr>
        </p:nvSpPr>
        <p:spPr>
          <a:xfrm>
            <a:off x="3124200" y="6356350"/>
            <a:ext cx="2895600" cy="365125"/>
          </a:xfrm>
          <a:prstGeom prst="rect">
            <a:avLst/>
          </a:prstGeom>
        </p:spPr>
        <p:txBody>
          <a:bodyPr/>
          <a:lstStyle/>
          <a:p>
            <a:r>
              <a:rPr lang="en-US" dirty="0"/>
              <a:t>SIT737 - Service Oriented Architecture</a:t>
            </a:r>
          </a:p>
          <a:p>
            <a:endParaRPr lang="en-US" dirty="0"/>
          </a:p>
        </p:txBody>
      </p:sp>
      <p:sp>
        <p:nvSpPr>
          <p:cNvPr id="5" name="Slide Number Placeholder 4">
            <a:extLst>
              <a:ext uri="{FF2B5EF4-FFF2-40B4-BE49-F238E27FC236}">
                <a16:creationId xmlns:a16="http://schemas.microsoft.com/office/drawing/2014/main" id="{F1F9F3DF-8B74-ED4A-B8F2-B63C7CA8D762}"/>
              </a:ext>
            </a:extLst>
          </p:cNvPr>
          <p:cNvSpPr>
            <a:spLocks noGrp="1"/>
          </p:cNvSpPr>
          <p:nvPr>
            <p:ph type="sldNum" sz="quarter" idx="12"/>
          </p:nvPr>
        </p:nvSpPr>
        <p:spPr/>
        <p:txBody>
          <a:bodyPr/>
          <a:lstStyle/>
          <a:p>
            <a:fld id="{BBE0A389-EB18-824A-A5ED-72ACC9A7FB5D}" type="slidenum">
              <a:rPr lang="en-AU" smtClean="0"/>
              <a:pPr/>
              <a:t>‹#›</a:t>
            </a:fld>
            <a:endParaRPr lang="en-AU"/>
          </a:p>
        </p:txBody>
      </p:sp>
    </p:spTree>
    <p:extLst>
      <p:ext uri="{BB962C8B-B14F-4D97-AF65-F5344CB8AC3E}">
        <p14:creationId xmlns:p14="http://schemas.microsoft.com/office/powerpoint/2010/main" val="2325368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7" name="Picture 6" descr="Cloud Computing Finger.jpg"/>
          <p:cNvPicPr>
            <a:picLocks noChangeAspect="1"/>
          </p:cNvPicPr>
          <p:nvPr userDrawn="1"/>
        </p:nvPicPr>
        <p:blipFill rotWithShape="1">
          <a:blip r:embed="rId2">
            <a:grayscl/>
            <a:extLst>
              <a:ext uri="{28A0092B-C50C-407E-A947-70E740481C1C}">
                <a14:useLocalDpi xmlns:a14="http://schemas.microsoft.com/office/drawing/2010/main" val="0"/>
              </a:ext>
            </a:extLst>
          </a:blip>
          <a:srcRect l="8778" t="392" r="11435" b="-392"/>
          <a:stretch/>
        </p:blipFill>
        <p:spPr>
          <a:xfrm>
            <a:off x="0" y="3159"/>
            <a:ext cx="9144000" cy="6966110"/>
          </a:xfrm>
          <a:prstGeom prst="rect">
            <a:avLst/>
          </a:prstGeom>
        </p:spPr>
      </p:pic>
      <p:sp>
        <p:nvSpPr>
          <p:cNvPr id="8" name="Rectangle 7">
            <a:extLst>
              <a:ext uri="{FF2B5EF4-FFF2-40B4-BE49-F238E27FC236}">
                <a16:creationId xmlns:a16="http://schemas.microsoft.com/office/drawing/2014/main" id="{4DB93B5F-108F-8D41-92B8-A8C90CB8D3CA}"/>
              </a:ext>
            </a:extLst>
          </p:cNvPr>
          <p:cNvSpPr/>
          <p:nvPr userDrawn="1"/>
        </p:nvSpPr>
        <p:spPr>
          <a:xfrm>
            <a:off x="0" y="3159"/>
            <a:ext cx="9144000" cy="6966109"/>
          </a:xfrm>
          <a:prstGeom prst="rect">
            <a:avLst/>
          </a:prstGeom>
          <a:solidFill>
            <a:schemeClr val="tx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p:cNvSpPr>
            <a:spLocks noGrp="1"/>
          </p:cNvSpPr>
          <p:nvPr>
            <p:ph type="ctrTitle" hasCustomPrompt="1"/>
          </p:nvPr>
        </p:nvSpPr>
        <p:spPr>
          <a:xfrm>
            <a:off x="0" y="2442154"/>
            <a:ext cx="9144000" cy="1470025"/>
          </a:xfrm>
          <a:solidFill>
            <a:srgbClr val="5E5E5E">
              <a:alpha val="40000"/>
            </a:srgbClr>
          </a:solidFill>
          <a:ln>
            <a:noFill/>
          </a:ln>
        </p:spPr>
        <p:txBody>
          <a:bodyPr>
            <a:normAutofit/>
          </a:bodyPr>
          <a:lstStyle>
            <a:lvl1pPr>
              <a:defRPr sz="2700" b="1" baseline="0">
                <a:solidFill>
                  <a:srgbClr val="F49019"/>
                </a:solidFill>
                <a:latin typeface="IBM Plex Sans" panose="020B0503050000000000" pitchFamily="34" charset="77"/>
                <a:cs typeface="IBM Plex Sans" panose="020B0503050000000000" pitchFamily="34" charset="77"/>
              </a:defRPr>
            </a:lvl1pPr>
          </a:lstStyle>
          <a:p>
            <a:r>
              <a:rPr lang="en-AU" dirty="0"/>
              <a:t>Cloud Computing</a:t>
            </a:r>
            <a:br>
              <a:rPr lang="en-AU" dirty="0"/>
            </a:br>
            <a:r>
              <a:rPr lang="en-AU" dirty="0"/>
              <a:t>Application Design and Development </a:t>
            </a:r>
            <a:endParaRPr lang="en-US" dirty="0"/>
          </a:p>
        </p:txBody>
      </p:sp>
      <p:sp>
        <p:nvSpPr>
          <p:cNvPr id="3" name="Subtitle 2"/>
          <p:cNvSpPr>
            <a:spLocks noGrp="1"/>
          </p:cNvSpPr>
          <p:nvPr>
            <p:ph type="subTitle" idx="1"/>
          </p:nvPr>
        </p:nvSpPr>
        <p:spPr>
          <a:xfrm>
            <a:off x="0" y="5100109"/>
            <a:ext cx="9144000" cy="1077383"/>
          </a:xfrm>
          <a:solidFill>
            <a:srgbClr val="FFFFFF">
              <a:alpha val="30000"/>
            </a:srgbClr>
          </a:solidFill>
        </p:spPr>
        <p:txBody>
          <a:bodyPr/>
          <a:lstStyle>
            <a:lvl1pPr marL="0" indent="0" algn="ctr">
              <a:buNone/>
              <a:defRPr lang="en-AU" sz="2400" kern="1200" baseline="0">
                <a:solidFill>
                  <a:schemeClr val="bg1"/>
                </a:solidFill>
                <a:latin typeface="IBM Plex Sans" panose="020B0503050000000000" pitchFamily="34" charset="77"/>
                <a:ea typeface="+mj-ea"/>
                <a:cs typeface="IBM Plex Sans" panose="020B0503050000000000" pitchFamily="34" charset="77"/>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AU" dirty="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bg1"/>
                </a:solidFill>
              </a:defRPr>
            </a:lvl1pPr>
          </a:lstStyle>
          <a:p>
            <a:fld id="{BC0A7EC1-DA74-C642-A047-4E863ED06FE2}" type="datetime1">
              <a:rPr lang="en-US" smtClean="0"/>
              <a:pPr/>
              <a:t>5/2/18</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solidFill>
                  <a:schemeClr val="bg1"/>
                </a:solidFill>
              </a:defRPr>
            </a:lvl1pPr>
          </a:lstStyle>
          <a:p>
            <a:r>
              <a:rPr lang="en-US" dirty="0">
                <a:solidFill>
                  <a:schemeClr val="tx1">
                    <a:tint val="75000"/>
                  </a:schemeClr>
                </a:solidFill>
              </a:rPr>
              <a:t>SIT737 - Service Oriented Architecture</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BBE0A389-EB18-824A-A5ED-72ACC9A7FB5D}" type="slidenum">
              <a:rPr lang="en-AU" smtClean="0"/>
              <a:pPr/>
              <a:t>‹#›</a:t>
            </a:fld>
            <a:endParaRPr lang="en-AU"/>
          </a:p>
        </p:txBody>
      </p:sp>
    </p:spTree>
    <p:extLst>
      <p:ext uri="{BB962C8B-B14F-4D97-AF65-F5344CB8AC3E}">
        <p14:creationId xmlns:p14="http://schemas.microsoft.com/office/powerpoint/2010/main" val="2550827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3" name="Rectangle 12"/>
          <p:cNvSpPr/>
          <p:nvPr userDrawn="1"/>
        </p:nvSpPr>
        <p:spPr>
          <a:xfrm>
            <a:off x="0" y="6604000"/>
            <a:ext cx="9144000" cy="309421"/>
          </a:xfrm>
          <a:prstGeom prst="rect">
            <a:avLst/>
          </a:prstGeom>
          <a:solidFill>
            <a:srgbClr val="FFFFFF">
              <a:alpha val="60000"/>
            </a:srgbClr>
          </a:solidFill>
        </p:spPr>
        <p:txBody>
          <a:bodyPr vert="horz" lIns="91440" tIns="45720" rIns="91440" bIns="45720" rtlCol="0" anchor="ctr">
            <a:normAutofit fontScale="32500" lnSpcReduction="20000"/>
          </a:bodyPr>
          <a:lstStyle/>
          <a:p>
            <a:pPr lvl="0" algn="ctr">
              <a:spcBef>
                <a:spcPct val="0"/>
              </a:spcBef>
              <a:buNone/>
            </a:pPr>
            <a:endParaRPr lang="en-US" sz="4400" b="1">
              <a:solidFill>
                <a:schemeClr val="tx2">
                  <a:lumMod val="75000"/>
                </a:schemeClr>
              </a:solidFill>
              <a:latin typeface="IBM Plex Sans" panose="020B0503050000000000" pitchFamily="34" charset="77"/>
              <a:ea typeface="+mj-ea"/>
              <a:cs typeface="Abadi MT Condensed Light"/>
            </a:endParaRPr>
          </a:p>
        </p:txBody>
      </p:sp>
      <p:sp>
        <p:nvSpPr>
          <p:cNvPr id="2" name="Title 1"/>
          <p:cNvSpPr>
            <a:spLocks noGrp="1"/>
          </p:cNvSpPr>
          <p:nvPr>
            <p:ph type="title"/>
          </p:nvPr>
        </p:nvSpPr>
        <p:spPr/>
        <p:txBody>
          <a:bodyPr/>
          <a:lstStyle>
            <a:lvl1pPr>
              <a:defRPr b="1">
                <a:solidFill>
                  <a:schemeClr val="tx2">
                    <a:lumMod val="75000"/>
                  </a:schemeClr>
                </a:solidFill>
                <a:latin typeface="IBM Plex Sans" panose="020B0503050000000000" pitchFamily="34" charset="77"/>
                <a:cs typeface="IBM Plex Sans" panose="020B0503050000000000" pitchFamily="34" charset="77"/>
              </a:defRPr>
            </a:lvl1pPr>
          </a:lstStyle>
          <a:p>
            <a:r>
              <a:rPr lang="en-AU" dirty="0"/>
              <a:t>Click to edit Master title style</a:t>
            </a:r>
            <a:endParaRPr lang="en-US" dirty="0"/>
          </a:p>
        </p:txBody>
      </p:sp>
      <p:sp>
        <p:nvSpPr>
          <p:cNvPr id="3" name="Content Placeholder 2"/>
          <p:cNvSpPr>
            <a:spLocks noGrp="1"/>
          </p:cNvSpPr>
          <p:nvPr>
            <p:ph idx="1"/>
          </p:nvPr>
        </p:nvSpPr>
        <p:spPr>
          <a:solidFill>
            <a:srgbClr val="FFFFFF">
              <a:alpha val="50000"/>
            </a:srgbClr>
          </a:solidFill>
        </p:spPr>
        <p:txBody>
          <a:bodyPr/>
          <a:lstStyle>
            <a:lvl1pPr marL="342900" indent="-342900">
              <a:buClr>
                <a:schemeClr val="tx2">
                  <a:lumMod val="75000"/>
                </a:schemeClr>
              </a:buClr>
              <a:buSzPct val="90000"/>
              <a:buFont typeface="Menlo Italic"/>
              <a:buChar char="◼"/>
              <a:defRPr>
                <a:latin typeface="IBM Plex Sans" panose="020B0503050000000000" pitchFamily="34" charset="77"/>
                <a:cs typeface="IBM Plex Sans" panose="020B0503050000000000" pitchFamily="34" charset="77"/>
              </a:defRPr>
            </a:lvl1pPr>
            <a:lvl2pPr>
              <a:defRPr>
                <a:latin typeface="IBM Plex Sans" panose="020B0503050000000000" pitchFamily="34" charset="77"/>
                <a:cs typeface="IBM Plex Sans" panose="020B0503050000000000" pitchFamily="34" charset="77"/>
              </a:defRPr>
            </a:lvl2pPr>
            <a:lvl3pPr>
              <a:defRPr>
                <a:latin typeface="IBM Plex Sans" panose="020B0503050000000000" pitchFamily="34" charset="77"/>
                <a:cs typeface="IBM Plex Sans" panose="020B0503050000000000" pitchFamily="34" charset="77"/>
              </a:defRPr>
            </a:lvl3pPr>
            <a:lvl4pPr>
              <a:defRPr>
                <a:latin typeface="IBM Plex Sans" panose="020B0503050000000000" pitchFamily="34" charset="77"/>
                <a:cs typeface="IBM Plex Sans" panose="020B0503050000000000" pitchFamily="34" charset="77"/>
              </a:defRPr>
            </a:lvl4pPr>
            <a:lvl5pPr>
              <a:defRPr>
                <a:latin typeface="IBM Plex Sans" panose="020B0503050000000000" pitchFamily="34" charset="77"/>
                <a:cs typeface="IBM Plex Sans" panose="020B0503050000000000" pitchFamily="34" charset="77"/>
              </a:defRPr>
            </a:lvl5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a:xfrm>
            <a:off x="38100" y="6546850"/>
            <a:ext cx="2133600" cy="365125"/>
          </a:xfrm>
        </p:spPr>
        <p:txBody>
          <a:bodyPr/>
          <a:lstStyle>
            <a:lvl1pPr>
              <a:defRPr>
                <a:solidFill>
                  <a:srgbClr val="17375E"/>
                </a:solidFill>
                <a:latin typeface="IBM Plex Sans" panose="020B0503050000000000" pitchFamily="34" charset="77"/>
                <a:cs typeface="IBM Plex Sans" panose="020B0503050000000000" pitchFamily="34" charset="77"/>
              </a:defRPr>
            </a:lvl1pPr>
          </a:lstStyle>
          <a:p>
            <a:fld id="{3D204B18-9485-D74D-B2B3-6C26E88E40BB}" type="datetime1">
              <a:rPr lang="en-AU" smtClean="0"/>
              <a:pPr/>
              <a:t>2/5/18</a:t>
            </a:fld>
            <a:endParaRPr lang="en-US"/>
          </a:p>
        </p:txBody>
      </p:sp>
      <p:sp>
        <p:nvSpPr>
          <p:cNvPr id="5" name="Footer Placeholder 4"/>
          <p:cNvSpPr>
            <a:spLocks noGrp="1"/>
          </p:cNvSpPr>
          <p:nvPr>
            <p:ph type="ftr" sz="quarter" idx="11"/>
          </p:nvPr>
        </p:nvSpPr>
        <p:spPr>
          <a:xfrm>
            <a:off x="2082800" y="6559550"/>
            <a:ext cx="4978400" cy="365125"/>
          </a:xfrm>
          <a:prstGeom prst="rect">
            <a:avLst/>
          </a:prstGeom>
        </p:spPr>
        <p:txBody>
          <a:bodyPr/>
          <a:lstStyle>
            <a:lvl1pPr>
              <a:defRPr lang="en-US" sz="1200" kern="1200" smtClean="0">
                <a:solidFill>
                  <a:schemeClr val="tx1">
                    <a:tint val="75000"/>
                  </a:schemeClr>
                </a:solidFill>
                <a:latin typeface="IBM Plex Sans" panose="020B0503050000000000" pitchFamily="34" charset="77"/>
              </a:defRPr>
            </a:lvl1pPr>
          </a:lstStyle>
          <a:p>
            <a:r>
              <a:rPr lang="en-AU" dirty="0"/>
              <a:t>SIT737 - Service Oriented Architecture</a:t>
            </a:r>
          </a:p>
        </p:txBody>
      </p:sp>
      <p:sp>
        <p:nvSpPr>
          <p:cNvPr id="6" name="Slide Number Placeholder 5"/>
          <p:cNvSpPr>
            <a:spLocks noGrp="1"/>
          </p:cNvSpPr>
          <p:nvPr>
            <p:ph type="sldNum" sz="quarter" idx="12"/>
          </p:nvPr>
        </p:nvSpPr>
        <p:spPr>
          <a:xfrm>
            <a:off x="6997700" y="6534150"/>
            <a:ext cx="2133600" cy="365125"/>
          </a:xfrm>
        </p:spPr>
        <p:txBody>
          <a:bodyPr/>
          <a:lstStyle>
            <a:lvl1pPr>
              <a:defRPr>
                <a:solidFill>
                  <a:srgbClr val="17375E"/>
                </a:solidFill>
                <a:latin typeface="IBM Plex Sans" panose="020B0503050000000000" pitchFamily="34" charset="77"/>
                <a:cs typeface="IBM Plex Sans" panose="020B0503050000000000" pitchFamily="34" charset="77"/>
              </a:defRPr>
            </a:lvl1pPr>
          </a:lstStyle>
          <a:p>
            <a:fld id="{BBE0A389-EB18-824A-A5ED-72ACC9A7FB5D}" type="slidenum">
              <a:rPr lang="en-US" smtClean="0"/>
              <a:pPr/>
              <a:t>‹#›</a:t>
            </a:fld>
            <a:endParaRPr lang="en-US"/>
          </a:p>
        </p:txBody>
      </p:sp>
      <p:pic>
        <p:nvPicPr>
          <p:cNvPr id="10" name="Picture 9">
            <a:extLst>
              <a:ext uri="{FF2B5EF4-FFF2-40B4-BE49-F238E27FC236}">
                <a16:creationId xmlns:a16="http://schemas.microsoft.com/office/drawing/2014/main" id="{2B79487F-DABC-1C4E-929E-DDCEBCACF93B}"/>
              </a:ext>
            </a:extLst>
          </p:cNvPr>
          <p:cNvPicPr>
            <a:picLocks noChangeAspect="1"/>
          </p:cNvPicPr>
          <p:nvPr userDrawn="1"/>
        </p:nvPicPr>
        <p:blipFill>
          <a:blip r:embed="rId2">
            <a:duotone>
              <a:schemeClr val="accent3">
                <a:shade val="45000"/>
                <a:satMod val="135000"/>
              </a:schemeClr>
              <a:prstClr val="white"/>
            </a:duotone>
          </a:blip>
          <a:stretch>
            <a:fillRect/>
          </a:stretch>
        </p:blipFill>
        <p:spPr>
          <a:xfrm>
            <a:off x="-197427" y="5235284"/>
            <a:ext cx="2654300" cy="1765300"/>
          </a:xfrm>
          <a:prstGeom prst="rect">
            <a:avLst/>
          </a:prstGeom>
        </p:spPr>
      </p:pic>
      <p:pic>
        <p:nvPicPr>
          <p:cNvPr id="11" name="Picture 10">
            <a:extLst>
              <a:ext uri="{FF2B5EF4-FFF2-40B4-BE49-F238E27FC236}">
                <a16:creationId xmlns:a16="http://schemas.microsoft.com/office/drawing/2014/main" id="{8569ACD9-A5D6-7246-9153-332424D1DFB9}"/>
              </a:ext>
            </a:extLst>
          </p:cNvPr>
          <p:cNvPicPr>
            <a:picLocks noChangeAspect="1"/>
          </p:cNvPicPr>
          <p:nvPr userDrawn="1"/>
        </p:nvPicPr>
        <p:blipFill>
          <a:blip r:embed="rId2">
            <a:duotone>
              <a:schemeClr val="accent2">
                <a:shade val="45000"/>
                <a:satMod val="135000"/>
              </a:schemeClr>
              <a:prstClr val="white"/>
            </a:duotone>
          </a:blip>
          <a:stretch>
            <a:fillRect/>
          </a:stretch>
        </p:blipFill>
        <p:spPr>
          <a:xfrm>
            <a:off x="1935018" y="5931646"/>
            <a:ext cx="2654300" cy="1765300"/>
          </a:xfrm>
          <a:prstGeom prst="rect">
            <a:avLst/>
          </a:prstGeom>
          <a:noFill/>
          <a:ln>
            <a:noFill/>
          </a:ln>
        </p:spPr>
      </p:pic>
    </p:spTree>
    <p:extLst>
      <p:ext uri="{BB962C8B-B14F-4D97-AF65-F5344CB8AC3E}">
        <p14:creationId xmlns:p14="http://schemas.microsoft.com/office/powerpoint/2010/main" val="132035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range">
    <p:bg>
      <p:bgPr>
        <a:solidFill>
          <a:srgbClr val="F18E19"/>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E6D1FFD-7685-0442-81AF-4C20023E1999}"/>
              </a:ext>
            </a:extLst>
          </p:cNvPr>
          <p:cNvSpPr txBox="1"/>
          <p:nvPr userDrawn="1"/>
        </p:nvSpPr>
        <p:spPr>
          <a:xfrm>
            <a:off x="362606" y="981756"/>
            <a:ext cx="8564224" cy="707886"/>
          </a:xfrm>
          <a:prstGeom prst="rect">
            <a:avLst/>
          </a:prstGeom>
          <a:noFill/>
        </p:spPr>
        <p:txBody>
          <a:bodyPr wrap="square" rtlCol="0">
            <a:spAutoFit/>
          </a:bodyPr>
          <a:lstStyle/>
          <a:p>
            <a:r>
              <a:rPr lang="en-US" sz="4000" dirty="0">
                <a:solidFill>
                  <a:schemeClr val="bg1"/>
                </a:solidFill>
                <a:latin typeface="IBM Plex Sans" charset="0"/>
                <a:ea typeface="IBM Plex Sans" charset="0"/>
                <a:cs typeface="IBM Plex Sans" charset="0"/>
              </a:rPr>
              <a:t>Service Oriented Architecture</a:t>
            </a:r>
            <a:endParaRPr lang="en-US" sz="5400" dirty="0"/>
          </a:p>
        </p:txBody>
      </p:sp>
      <p:sp>
        <p:nvSpPr>
          <p:cNvPr id="7" name="Title 1">
            <a:extLst>
              <a:ext uri="{FF2B5EF4-FFF2-40B4-BE49-F238E27FC236}">
                <a16:creationId xmlns:a16="http://schemas.microsoft.com/office/drawing/2014/main" id="{DBE8D73A-F4D6-9D4B-AFD2-7B6EBF6CFD32}"/>
              </a:ext>
            </a:extLst>
          </p:cNvPr>
          <p:cNvSpPr txBox="1">
            <a:spLocks/>
          </p:cNvSpPr>
          <p:nvPr userDrawn="1"/>
        </p:nvSpPr>
        <p:spPr>
          <a:xfrm>
            <a:off x="4644718" y="5760666"/>
            <a:ext cx="5772158" cy="109733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b="1" dirty="0">
                <a:solidFill>
                  <a:schemeClr val="bg1"/>
                </a:solidFill>
                <a:latin typeface="IBM Plex Sans" charset="0"/>
                <a:ea typeface="IBM Plex Sans" charset="0"/>
                <a:cs typeface="IBM Plex Sans" charset="0"/>
              </a:rPr>
              <a:t>Dr. </a:t>
            </a:r>
            <a:r>
              <a:rPr lang="en-US" sz="2800" b="1" dirty="0" err="1">
                <a:solidFill>
                  <a:schemeClr val="bg1"/>
                </a:solidFill>
                <a:latin typeface="IBM Plex Sans" charset="0"/>
                <a:ea typeface="IBM Plex Sans" charset="0"/>
                <a:cs typeface="IBM Plex Sans" charset="0"/>
              </a:rPr>
              <a:t>Alessio</a:t>
            </a:r>
            <a:r>
              <a:rPr lang="en-US" sz="2800" b="1" dirty="0">
                <a:solidFill>
                  <a:schemeClr val="bg1"/>
                </a:solidFill>
                <a:latin typeface="IBM Plex Sans" charset="0"/>
                <a:ea typeface="IBM Plex Sans" charset="0"/>
                <a:cs typeface="IBM Plex Sans" charset="0"/>
              </a:rPr>
              <a:t> </a:t>
            </a:r>
            <a:r>
              <a:rPr lang="en-US" sz="2800" b="1" dirty="0" err="1">
                <a:solidFill>
                  <a:schemeClr val="bg1"/>
                </a:solidFill>
                <a:latin typeface="IBM Plex Sans" charset="0"/>
                <a:ea typeface="IBM Plex Sans" charset="0"/>
                <a:cs typeface="IBM Plex Sans" charset="0"/>
              </a:rPr>
              <a:t>Bonti</a:t>
            </a:r>
            <a:endParaRPr lang="en-US" sz="2800" b="1" dirty="0">
              <a:solidFill>
                <a:schemeClr val="bg1"/>
              </a:solidFill>
              <a:latin typeface="IBM Plex Sans" charset="0"/>
              <a:ea typeface="IBM Plex Sans" charset="0"/>
              <a:cs typeface="IBM Plex Sans" charset="0"/>
            </a:endParaRPr>
          </a:p>
        </p:txBody>
      </p:sp>
      <p:sp>
        <p:nvSpPr>
          <p:cNvPr id="9" name="Title 1">
            <a:extLst>
              <a:ext uri="{FF2B5EF4-FFF2-40B4-BE49-F238E27FC236}">
                <a16:creationId xmlns:a16="http://schemas.microsoft.com/office/drawing/2014/main" id="{3269B014-8517-FD48-8D43-735F61727479}"/>
              </a:ext>
            </a:extLst>
          </p:cNvPr>
          <p:cNvSpPr>
            <a:spLocks noGrp="1"/>
          </p:cNvSpPr>
          <p:nvPr>
            <p:ph type="ctrTitle"/>
          </p:nvPr>
        </p:nvSpPr>
        <p:spPr>
          <a:xfrm>
            <a:off x="1" y="2391909"/>
            <a:ext cx="9144000" cy="1097334"/>
          </a:xfrm>
          <a:noFill/>
        </p:spPr>
        <p:txBody>
          <a:bodyPr>
            <a:noAutofit/>
          </a:bodyPr>
          <a:lstStyle>
            <a:lvl1pPr algn="r">
              <a:defRPr b="1"/>
            </a:lvl1pPr>
          </a:lstStyle>
          <a:p>
            <a:r>
              <a:rPr lang="en-US" sz="5400" dirty="0">
                <a:solidFill>
                  <a:schemeClr val="bg1"/>
                </a:solidFill>
                <a:latin typeface="IBM Plex Sans" charset="0"/>
                <a:ea typeface="IBM Plex Sans" charset="0"/>
                <a:cs typeface="IBM Plex Sans" charset="0"/>
              </a:rPr>
              <a:t>Welcome to SIT737</a:t>
            </a:r>
            <a:endParaRPr lang="en-US" sz="5400" b="1" dirty="0">
              <a:solidFill>
                <a:schemeClr val="bg1"/>
              </a:solidFill>
              <a:latin typeface="IBM Plex Sans" charset="0"/>
              <a:ea typeface="IBM Plex Sans" charset="0"/>
              <a:cs typeface="IBM Plex Sans" charset="0"/>
            </a:endParaRPr>
          </a:p>
        </p:txBody>
      </p:sp>
      <p:sp>
        <p:nvSpPr>
          <p:cNvPr id="10" name="Title 1">
            <a:extLst>
              <a:ext uri="{FF2B5EF4-FFF2-40B4-BE49-F238E27FC236}">
                <a16:creationId xmlns:a16="http://schemas.microsoft.com/office/drawing/2014/main" id="{F73924DE-1774-674F-9AEF-425BDC063E66}"/>
              </a:ext>
            </a:extLst>
          </p:cNvPr>
          <p:cNvSpPr txBox="1">
            <a:spLocks/>
          </p:cNvSpPr>
          <p:nvPr userDrawn="1"/>
        </p:nvSpPr>
        <p:spPr>
          <a:xfrm>
            <a:off x="-217170" y="3489243"/>
            <a:ext cx="9144000" cy="1097334"/>
          </a:xfrm>
          <a:prstGeom prst="rect">
            <a:avLst/>
          </a:prstGeom>
          <a:noFill/>
        </p:spPr>
        <p:txBody>
          <a:bodyPr vert="horz" lIns="91440" tIns="45720" rIns="91440" bIns="45720" rtlCol="0" anchor="ctr">
            <a:noAutofit/>
          </a:bodyPr>
          <a:lstStyle>
            <a:lvl1pPr algn="r" defTabSz="457200" rtl="0" eaLnBrk="1" latinLnBrk="0" hangingPunct="1">
              <a:spcBef>
                <a:spcPct val="0"/>
              </a:spcBef>
              <a:buNone/>
              <a:defRPr sz="4400" b="1" kern="1200">
                <a:solidFill>
                  <a:schemeClr val="tx1"/>
                </a:solidFill>
                <a:latin typeface="IBM Plex Sans" panose="020B0503050000000000" pitchFamily="34" charset="77"/>
                <a:ea typeface="+mj-ea"/>
                <a:cs typeface="+mj-cs"/>
              </a:defRPr>
            </a:lvl1pPr>
          </a:lstStyle>
          <a:p>
            <a:pPr marL="0" algn="r" defTabSz="914400" rtl="0" eaLnBrk="1" latinLnBrk="0" hangingPunct="1">
              <a:lnSpc>
                <a:spcPct val="90000"/>
              </a:lnSpc>
              <a:spcBef>
                <a:spcPct val="0"/>
              </a:spcBef>
              <a:buNone/>
            </a:pPr>
            <a:r>
              <a:rPr lang="en-US" sz="2800" b="1" kern="1200" dirty="0">
                <a:solidFill>
                  <a:schemeClr val="bg1"/>
                </a:solidFill>
                <a:latin typeface="IBM Plex Sans" charset="0"/>
                <a:ea typeface="IBM Plex Sans" charset="0"/>
                <a:cs typeface="IBM Plex Sans" charset="0"/>
              </a:rPr>
              <a:t>Lecture 8</a:t>
            </a:r>
          </a:p>
        </p:txBody>
      </p:sp>
    </p:spTree>
    <p:extLst>
      <p:ext uri="{BB962C8B-B14F-4D97-AF65-F5344CB8AC3E}">
        <p14:creationId xmlns:p14="http://schemas.microsoft.com/office/powerpoint/2010/main" val="793418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AU"/>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a:t>Click to edit Master text styles</a:t>
            </a:r>
          </a:p>
        </p:txBody>
      </p:sp>
      <p:sp>
        <p:nvSpPr>
          <p:cNvPr id="4" name="Date Placeholder 3"/>
          <p:cNvSpPr>
            <a:spLocks noGrp="1"/>
          </p:cNvSpPr>
          <p:nvPr>
            <p:ph type="dt" sz="half" idx="10"/>
          </p:nvPr>
        </p:nvSpPr>
        <p:spPr/>
        <p:txBody>
          <a:bodyPr/>
          <a:lstStyle/>
          <a:p>
            <a:fld id="{18D02C59-44FE-CA4C-9B44-803953B08DC2}" type="datetime1">
              <a:t>5/2/18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3801574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Date Placeholder 4"/>
          <p:cNvSpPr>
            <a:spLocks noGrp="1"/>
          </p:cNvSpPr>
          <p:nvPr>
            <p:ph type="dt" sz="half" idx="10"/>
          </p:nvPr>
        </p:nvSpPr>
        <p:spPr/>
        <p:txBody>
          <a:bodyPr/>
          <a:lstStyle/>
          <a:p>
            <a:fld id="{49733948-84CB-0A42-B18D-2BDA462164BB}" type="datetime1">
              <a:t>5/2/18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171838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7" name="Date Placeholder 6"/>
          <p:cNvSpPr>
            <a:spLocks noGrp="1"/>
          </p:cNvSpPr>
          <p:nvPr>
            <p:ph type="dt" sz="half" idx="10"/>
          </p:nvPr>
        </p:nvSpPr>
        <p:spPr/>
        <p:txBody>
          <a:bodyPr/>
          <a:lstStyle/>
          <a:p>
            <a:fld id="{406DA35A-01F1-5C41-8445-2F93E6891C79}" type="datetime1">
              <a:t>5/2/18</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1898419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Date Placeholder 2"/>
          <p:cNvSpPr>
            <a:spLocks noGrp="1"/>
          </p:cNvSpPr>
          <p:nvPr>
            <p:ph type="dt" sz="half" idx="10"/>
          </p:nvPr>
        </p:nvSpPr>
        <p:spPr/>
        <p:txBody>
          <a:bodyPr/>
          <a:lstStyle/>
          <a:p>
            <a:fld id="{8114F13D-EE5D-8144-917B-9E43E9142AC7}" type="datetime1">
              <a:t>5/2/18</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237744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93662"/>
            <a:ext cx="9144000" cy="1143000"/>
          </a:xfrm>
          <a:prstGeom prst="rect">
            <a:avLst/>
          </a:prstGeom>
          <a:solidFill>
            <a:srgbClr val="FFFFFF">
              <a:alpha val="60000"/>
            </a:srgbClr>
          </a:solidFill>
        </p:spPr>
        <p:txBody>
          <a:bodyPr vert="horz" lIns="91440" tIns="45720" rIns="91440" bIns="45720" rtlCol="0" anchor="ctr">
            <a:normAutofit/>
          </a:bodyPr>
          <a:lstStyle/>
          <a:p>
            <a:r>
              <a:rPr lang="en-AU"/>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lang="en-US" sz="1200" kern="1200" smtClean="0">
                <a:solidFill>
                  <a:schemeClr val="tx1">
                    <a:tint val="75000"/>
                  </a:schemeClr>
                </a:solidFill>
                <a:latin typeface="IBM Plex Sans" panose="020B0503050000000000" pitchFamily="34" charset="77"/>
                <a:ea typeface="+mn-ea"/>
                <a:cs typeface="+mn-cs"/>
              </a:defRPr>
            </a:lvl1pPr>
          </a:lstStyle>
          <a:p>
            <a:fld id="{807A9519-C3FE-AF43-986E-8BF7B168DE80}" type="datetime1">
              <a:rPr lang="en-AU" smtClean="0"/>
              <a:pPr/>
              <a:t>2/5/18</a:t>
            </a:fld>
            <a:endParaRPr lang="en-AU"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IBM Plex Sans" panose="020B0503050000000000" pitchFamily="34" charset="77"/>
              </a:defRPr>
            </a:lvl1pPr>
          </a:lstStyle>
          <a:p>
            <a:fld id="{BBE0A389-EB18-824A-A5ED-72ACC9A7FB5D}" type="slidenum">
              <a:rPr lang="en-AU" smtClean="0"/>
              <a:pPr/>
              <a:t>‹#›</a:t>
            </a:fld>
            <a:endParaRPr lang="en-AU"/>
          </a:p>
        </p:txBody>
      </p:sp>
      <p:sp>
        <p:nvSpPr>
          <p:cNvPr id="7" name="Footer Placeholder 4">
            <a:extLst>
              <a:ext uri="{FF2B5EF4-FFF2-40B4-BE49-F238E27FC236}">
                <a16:creationId xmlns:a16="http://schemas.microsoft.com/office/drawing/2014/main" id="{BF2B76F1-9E4C-B843-89FA-90E04D2DA62C}"/>
              </a:ext>
            </a:extLst>
          </p:cNvPr>
          <p:cNvSpPr>
            <a:spLocks noGrp="1"/>
          </p:cNvSpPr>
          <p:nvPr>
            <p:ph type="ftr" sz="quarter" idx="11"/>
          </p:nvPr>
        </p:nvSpPr>
        <p:spPr>
          <a:xfrm>
            <a:off x="2852529" y="6356350"/>
            <a:ext cx="3468757" cy="365125"/>
          </a:xfrm>
          <a:prstGeom prst="rect">
            <a:avLst/>
          </a:prstGeom>
        </p:spPr>
        <p:txBody>
          <a:bodyPr/>
          <a:lstStyle>
            <a:lvl1pPr marL="0" algn="l" defTabSz="457200" rtl="0" eaLnBrk="1" latinLnBrk="0" hangingPunct="1">
              <a:defRPr lang="en-AU" sz="1200" kern="1200" dirty="0" smtClean="0">
                <a:solidFill>
                  <a:schemeClr val="tx1">
                    <a:tint val="75000"/>
                  </a:schemeClr>
                </a:solidFill>
                <a:latin typeface="IBM Plex Sans" panose="020B0503050000000000" pitchFamily="34" charset="77"/>
                <a:ea typeface="+mn-ea"/>
                <a:cs typeface="+mn-cs"/>
              </a:defRPr>
            </a:lvl1pPr>
          </a:lstStyle>
          <a:p>
            <a:r>
              <a:rPr lang="en-US" sz="1200" kern="1200" dirty="0">
                <a:solidFill>
                  <a:schemeClr val="tx1">
                    <a:tint val="75000"/>
                  </a:schemeClr>
                </a:solidFill>
                <a:latin typeface="IBM Plex Sans" panose="020B0503050000000000" pitchFamily="34" charset="77"/>
                <a:ea typeface="+mn-ea"/>
                <a:cs typeface="+mn-cs"/>
              </a:rPr>
              <a:t>SIT737 - Service Oriented Architecture</a:t>
            </a:r>
            <a:endParaRPr lang="en-AU" dirty="0"/>
          </a:p>
        </p:txBody>
      </p:sp>
    </p:spTree>
    <p:extLst>
      <p:ext uri="{BB962C8B-B14F-4D97-AF65-F5344CB8AC3E}">
        <p14:creationId xmlns:p14="http://schemas.microsoft.com/office/powerpoint/2010/main" val="2239934823"/>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50" r:id="rId4"/>
    <p:sldLayoutId id="214748366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hdr="0"/>
  <p:txStyles>
    <p:titleStyle>
      <a:lvl1pPr algn="ctr" defTabSz="457200" rtl="0" eaLnBrk="1" latinLnBrk="0" hangingPunct="1">
        <a:spcBef>
          <a:spcPct val="0"/>
        </a:spcBef>
        <a:buNone/>
        <a:defRPr sz="4400" kern="1200">
          <a:solidFill>
            <a:schemeClr val="tx1"/>
          </a:solidFill>
          <a:latin typeface="IBM Plex Sans" panose="020B0503050000000000" pitchFamily="34" charset="77"/>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IBM Plex Sans" panose="020B0503050000000000" pitchFamily="34" charset="77"/>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IBM Plex Sans" panose="020B0503050000000000" pitchFamily="34" charset="77"/>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IBM Plex Sans" panose="020B0503050000000000" pitchFamily="34" charset="77"/>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IBM Plex Sans" panose="020B0503050000000000" pitchFamily="34" charset="77"/>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IBM Plex Sans" panose="020B0503050000000000" pitchFamily="34" charset="77"/>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61876B8-9A66-3944-89CF-4FE4CB9185CD}"/>
              </a:ext>
            </a:extLst>
          </p:cNvPr>
          <p:cNvSpPr>
            <a:spLocks noGrp="1"/>
          </p:cNvSpPr>
          <p:nvPr>
            <p:ph type="ctrTitle"/>
          </p:nvPr>
        </p:nvSpPr>
        <p:spPr>
          <a:xfrm>
            <a:off x="1" y="2391909"/>
            <a:ext cx="9144000" cy="1097334"/>
          </a:xfrm>
        </p:spPr>
        <p:txBody>
          <a:bodyPr/>
          <a:lstStyle/>
          <a:p>
            <a:r>
              <a:rPr lang="en-US" dirty="0">
                <a:solidFill>
                  <a:schemeClr val="bg1"/>
                </a:solidFill>
              </a:rPr>
              <a:t>Application Design – Availability</a:t>
            </a:r>
          </a:p>
        </p:txBody>
      </p:sp>
      <p:sp>
        <p:nvSpPr>
          <p:cNvPr id="6" name="Slide Number Placeholder 5">
            <a:extLst>
              <a:ext uri="{FF2B5EF4-FFF2-40B4-BE49-F238E27FC236}">
                <a16:creationId xmlns:a16="http://schemas.microsoft.com/office/drawing/2014/main" id="{911007C8-4282-A942-BC06-208EA6CDAD51}"/>
              </a:ext>
            </a:extLst>
          </p:cNvPr>
          <p:cNvSpPr>
            <a:spLocks noGrp="1"/>
          </p:cNvSpPr>
          <p:nvPr>
            <p:ph type="sldNum" sz="quarter" idx="4294967295"/>
          </p:nvPr>
        </p:nvSpPr>
        <p:spPr>
          <a:xfrm>
            <a:off x="7010400" y="6356350"/>
            <a:ext cx="2133600" cy="365125"/>
          </a:xfrm>
        </p:spPr>
        <p:txBody>
          <a:bodyPr/>
          <a:lstStyle/>
          <a:p>
            <a:fld id="{BBE0A389-EB18-824A-A5ED-72ACC9A7FB5D}" type="slidenum">
              <a:rPr lang="en-US" smtClean="0"/>
              <a:pPr/>
              <a:t>1</a:t>
            </a:fld>
            <a:endParaRPr lang="en-US"/>
          </a:p>
        </p:txBody>
      </p:sp>
    </p:spTree>
    <p:extLst>
      <p:ext uri="{BB962C8B-B14F-4D97-AF65-F5344CB8AC3E}">
        <p14:creationId xmlns:p14="http://schemas.microsoft.com/office/powerpoint/2010/main" val="2087836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1955" y="15112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2117" y="-95779"/>
            <a:ext cx="9144000" cy="1143000"/>
          </a:xfrm>
        </p:spPr>
        <p:txBody>
          <a:bodyPr/>
          <a:lstStyle/>
          <a:p>
            <a:r>
              <a:rPr lang="en-US" b="0"/>
              <a:t>Availability</a:t>
            </a:r>
          </a:p>
        </p:txBody>
      </p:sp>
      <p:sp>
        <p:nvSpPr>
          <p:cNvPr id="4" name="Date Placeholder 3"/>
          <p:cNvSpPr>
            <a:spLocks noGrp="1"/>
          </p:cNvSpPr>
          <p:nvPr>
            <p:ph type="dt" sz="half" idx="10"/>
          </p:nvPr>
        </p:nvSpPr>
        <p:spPr/>
        <p:txBody>
          <a:bodyPr/>
          <a:lstStyle/>
          <a:p>
            <a:fld id="{3D204B18-9485-D74D-B2B3-6C26E88E40BB}" type="datetime1">
              <a:rPr lang="en-AU"/>
              <a:pPr/>
              <a:t>2/5/18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10</a:t>
            </a:fld>
            <a:endParaRPr lang="en-US"/>
          </a:p>
        </p:txBody>
      </p:sp>
      <p:cxnSp>
        <p:nvCxnSpPr>
          <p:cNvPr id="55" name="Straight Connector 54"/>
          <p:cNvCxnSpPr/>
          <p:nvPr/>
        </p:nvCxnSpPr>
        <p:spPr>
          <a:xfrm>
            <a:off x="1947331"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2709" y="1573655"/>
            <a:ext cx="1904981" cy="830997"/>
          </a:xfrm>
          <a:prstGeom prst="rect">
            <a:avLst/>
          </a:prstGeom>
          <a:noFill/>
        </p:spPr>
        <p:txBody>
          <a:bodyPr wrap="square" rtlCol="0">
            <a:spAutoFit/>
          </a:bodyPr>
          <a:lstStyle/>
          <a:p>
            <a:pPr algn="r"/>
            <a:r>
              <a:rPr lang="en-US" sz="2400" b="1">
                <a:solidFill>
                  <a:srgbClr val="1F497D">
                    <a:lumMod val="75000"/>
                  </a:srgbClr>
                </a:solidFill>
                <a:latin typeface="Abadi MT Condensed Extra Bold"/>
                <a:cs typeface="Abadi MT Condensed Extra Bold"/>
              </a:rPr>
              <a:t>AVAILABILITY DESIGN</a:t>
            </a:r>
            <a:endParaRPr lang="en-US">
              <a:solidFill>
                <a:schemeClr val="tx2">
                  <a:lumMod val="75000"/>
                </a:schemeClr>
              </a:solidFill>
              <a:latin typeface="Abadi MT Condensed Extra Bold"/>
              <a:cs typeface="Abadi MT Condensed Extra Bold"/>
            </a:endParaRPr>
          </a:p>
        </p:txBody>
      </p:sp>
      <p:sp>
        <p:nvSpPr>
          <p:cNvPr id="58" name="TextBox 57"/>
          <p:cNvSpPr txBox="1"/>
          <p:nvPr/>
        </p:nvSpPr>
        <p:spPr>
          <a:xfrm>
            <a:off x="2019294" y="1553624"/>
            <a:ext cx="7048505" cy="2580194"/>
          </a:xfrm>
          <a:prstGeom prst="rect">
            <a:avLst/>
          </a:prstGeom>
          <a:noFill/>
        </p:spPr>
        <p:txBody>
          <a:bodyPr wrap="square" rtlCol="0">
            <a:spAutoFit/>
          </a:bodyPr>
          <a:lstStyle/>
          <a:p>
            <a:r>
              <a:rPr lang="en-US" sz="3000">
                <a:latin typeface="Abadi MT Condensed Light"/>
                <a:cs typeface="Abadi MT Condensed Light"/>
              </a:rPr>
              <a:t>Engineering availability</a:t>
            </a:r>
          </a:p>
          <a:p>
            <a:pPr lvl="0">
              <a:spcBef>
                <a:spcPts val="1000"/>
              </a:spcBef>
            </a:pPr>
            <a:r>
              <a:rPr lang="en-US" sz="2300" i="1">
                <a:solidFill>
                  <a:prstClr val="black">
                    <a:lumMod val="65000"/>
                    <a:lumOff val="35000"/>
                  </a:prstClr>
                </a:solidFill>
                <a:latin typeface="Abadi MT Condensed Light"/>
                <a:cs typeface="Abadi MT Condensed Light"/>
              </a:rPr>
              <a:t>Availability issues caused by performance degradation can be addressed by using a scalable architecture and design as already discussed. </a:t>
            </a:r>
          </a:p>
          <a:p>
            <a:pPr lvl="0">
              <a:spcBef>
                <a:spcPts val="1000"/>
              </a:spcBef>
            </a:pPr>
            <a:r>
              <a:rPr lang="en-US" sz="2300" i="1">
                <a:solidFill>
                  <a:prstClr val="black">
                    <a:lumMod val="65000"/>
                    <a:lumOff val="35000"/>
                  </a:prstClr>
                </a:solidFill>
                <a:latin typeface="Abadi MT Condensed Light"/>
                <a:cs typeface="Abadi MT Condensed Light"/>
              </a:rPr>
              <a:t>What can we do for addressing failures and therefore increase application availability?</a:t>
            </a:r>
          </a:p>
        </p:txBody>
      </p:sp>
      <p:grpSp>
        <p:nvGrpSpPr>
          <p:cNvPr id="3" name="Group 2"/>
          <p:cNvGrpSpPr/>
          <p:nvPr/>
        </p:nvGrpSpPr>
        <p:grpSpPr>
          <a:xfrm>
            <a:off x="1041400" y="4271198"/>
            <a:ext cx="8102601" cy="1913702"/>
            <a:chOff x="1041400" y="4321998"/>
            <a:chExt cx="8102601" cy="1913702"/>
          </a:xfrm>
        </p:grpSpPr>
        <p:grpSp>
          <p:nvGrpSpPr>
            <p:cNvPr id="26" name="Group 25"/>
            <p:cNvGrpSpPr/>
            <p:nvPr/>
          </p:nvGrpSpPr>
          <p:grpSpPr>
            <a:xfrm>
              <a:off x="1041400" y="4321998"/>
              <a:ext cx="8102601" cy="1913702"/>
              <a:chOff x="1015771" y="5261581"/>
              <a:chExt cx="8102601" cy="1913702"/>
            </a:xfrm>
          </p:grpSpPr>
          <p:grpSp>
            <p:nvGrpSpPr>
              <p:cNvPr id="28" name="Group 27"/>
              <p:cNvGrpSpPr/>
              <p:nvPr/>
            </p:nvGrpSpPr>
            <p:grpSpPr>
              <a:xfrm>
                <a:off x="1925952" y="5261581"/>
                <a:ext cx="7192420" cy="1913702"/>
                <a:chOff x="3946789" y="4206119"/>
                <a:chExt cx="5836938" cy="3396127"/>
              </a:xfrm>
            </p:grpSpPr>
            <p:sp>
              <p:nvSpPr>
                <p:cNvPr id="30" name="Rectangle 29"/>
                <p:cNvSpPr/>
                <p:nvPr/>
              </p:nvSpPr>
              <p:spPr>
                <a:xfrm>
                  <a:off x="3946789" y="4206119"/>
                  <a:ext cx="5836938" cy="3396127"/>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3956007" y="4270710"/>
                  <a:ext cx="2478087" cy="600811"/>
                </a:xfrm>
                <a:prstGeom prst="rect">
                  <a:avLst/>
                </a:prstGeom>
                <a:noFill/>
              </p:spPr>
              <p:txBody>
                <a:bodyPr wrap="square" lIns="0" tIns="0" rIns="108000" bIns="0" rtlCol="0" anchor="t" anchorCtr="0">
                  <a:spAutoFit/>
                </a:bodyPr>
                <a:lstStyle/>
                <a:p>
                  <a:pPr marL="1404000" indent="-1285200"/>
                  <a:r>
                    <a:rPr lang="en-US" sz="2200" dirty="0">
                      <a:solidFill>
                        <a:schemeClr val="accent1">
                          <a:lumMod val="75000"/>
                        </a:schemeClr>
                      </a:solidFill>
                      <a:latin typeface="Abadi MT Condensed Light"/>
                      <a:cs typeface="Abadi MT Condensed Light"/>
                    </a:rPr>
                    <a:t>UNDERSTANDING FAILURES</a:t>
                  </a:r>
                </a:p>
              </p:txBody>
            </p:sp>
          </p:grpSp>
          <p:sp>
            <p:nvSpPr>
              <p:cNvPr id="29" name="Rectangle 28"/>
              <p:cNvSpPr/>
              <p:nvPr/>
            </p:nvSpPr>
            <p:spPr>
              <a:xfrm>
                <a:off x="1015771" y="5270045"/>
                <a:ext cx="908767" cy="1905238"/>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2" name="Oval 31"/>
            <p:cNvSpPr/>
            <p:nvPr/>
          </p:nvSpPr>
          <p:spPr>
            <a:xfrm>
              <a:off x="1231900" y="4521203"/>
              <a:ext cx="520700" cy="508000"/>
            </a:xfrm>
            <a:prstGeom prst="ellipse">
              <a:avLst/>
            </a:prstGeom>
            <a:solidFill>
              <a:schemeClr val="tx2">
                <a:lumMod val="20000"/>
                <a:lumOff val="80000"/>
                <a:alpha val="80000"/>
              </a:schemeClr>
            </a:solidFill>
            <a:ln w="3175" cmpd="sng">
              <a:solidFill>
                <a:schemeClr val="accent1">
                  <a:lumMod val="40000"/>
                  <a:lumOff val="60000"/>
                  <a:alpha val="80000"/>
                </a:schemeClr>
              </a:solidFill>
              <a:headEnd type="stealth"/>
              <a:tailEnd type="stealth"/>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TextBox 47"/>
            <p:cNvSpPr txBox="1"/>
            <p:nvPr/>
          </p:nvSpPr>
          <p:spPr>
            <a:xfrm>
              <a:off x="1325031" y="4445003"/>
              <a:ext cx="338404" cy="646331"/>
            </a:xfrm>
            <a:prstGeom prst="rect">
              <a:avLst/>
            </a:prstGeom>
            <a:noFill/>
          </p:spPr>
          <p:txBody>
            <a:bodyPr wrap="none" rtlCol="0">
              <a:spAutoFit/>
            </a:bodyPr>
            <a:lstStyle/>
            <a:p>
              <a:r>
                <a:rPr lang="en-US" sz="3600">
                  <a:solidFill>
                    <a:srgbClr val="6188B5"/>
                  </a:solidFill>
                  <a:latin typeface="Arial Black"/>
                  <a:cs typeface="Arial Black"/>
                </a:rPr>
                <a:t>!</a:t>
              </a:r>
              <a:endParaRPr lang="en-US">
                <a:solidFill>
                  <a:srgbClr val="6188B5"/>
                </a:solidFill>
                <a:latin typeface="Arial Black"/>
                <a:cs typeface="Arial Black"/>
              </a:endParaRPr>
            </a:p>
          </p:txBody>
        </p:sp>
        <p:sp>
          <p:nvSpPr>
            <p:cNvPr id="49" name="TextBox 48"/>
            <p:cNvSpPr txBox="1"/>
            <p:nvPr/>
          </p:nvSpPr>
          <p:spPr>
            <a:xfrm>
              <a:off x="1990318" y="4835379"/>
              <a:ext cx="7092826" cy="1308050"/>
            </a:xfrm>
            <a:prstGeom prst="rect">
              <a:avLst/>
            </a:prstGeom>
            <a:noFill/>
          </p:spPr>
          <p:txBody>
            <a:bodyPr wrap="square" lIns="108000" tIns="0" rIns="108000" bIns="0" rtlCol="0" anchor="t" anchorCtr="0">
              <a:spAutoFit/>
            </a:bodyPr>
            <a:lstStyle/>
            <a:p>
              <a:r>
                <a:rPr lang="en-US" sz="1600" i="1" dirty="0">
                  <a:solidFill>
                    <a:schemeClr val="accent1">
                      <a:lumMod val="75000"/>
                    </a:schemeClr>
                  </a:solidFill>
                  <a:latin typeface="Abadi MT Condensed Light"/>
                  <a:cs typeface="Abadi MT Condensed Light"/>
                </a:rPr>
                <a:t>In order to engineer availability in the design of applications, we need to understand the failure model first. In particular, which type of failures our application is subject to, how frequent these failures are, and which types of failure we can control and which ones we cannot.</a:t>
              </a:r>
            </a:p>
            <a:p>
              <a:pPr>
                <a:spcBef>
                  <a:spcPts val="600"/>
                </a:spcBef>
              </a:pPr>
              <a:r>
                <a:rPr lang="en-US" sz="1600" i="1" dirty="0">
                  <a:solidFill>
                    <a:schemeClr val="accent1">
                      <a:lumMod val="75000"/>
                    </a:schemeClr>
                  </a:solidFill>
                  <a:latin typeface="Abadi MT Condensed Light"/>
                  <a:cs typeface="Abadi MT Condensed Light"/>
                </a:rPr>
                <a:t>This analysis will inform us on what counter measures are appropriate to take to ensure application availability.</a:t>
              </a:r>
            </a:p>
          </p:txBody>
        </p:sp>
      </p:grpSp>
    </p:spTree>
    <p:extLst>
      <p:ext uri="{BB962C8B-B14F-4D97-AF65-F5344CB8AC3E}">
        <p14:creationId xmlns:p14="http://schemas.microsoft.com/office/powerpoint/2010/main" val="2483765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1955" y="15112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2117" y="-95779"/>
            <a:ext cx="9144000" cy="1143000"/>
          </a:xfrm>
        </p:spPr>
        <p:txBody>
          <a:bodyPr/>
          <a:lstStyle/>
          <a:p>
            <a:r>
              <a:rPr lang="en-US" b="0"/>
              <a:t>Availability</a:t>
            </a:r>
          </a:p>
        </p:txBody>
      </p:sp>
      <p:sp>
        <p:nvSpPr>
          <p:cNvPr id="4" name="Date Placeholder 3"/>
          <p:cNvSpPr>
            <a:spLocks noGrp="1"/>
          </p:cNvSpPr>
          <p:nvPr>
            <p:ph type="dt" sz="half" idx="10"/>
          </p:nvPr>
        </p:nvSpPr>
        <p:spPr/>
        <p:txBody>
          <a:bodyPr/>
          <a:lstStyle/>
          <a:p>
            <a:fld id="{3D204B18-9485-D74D-B2B3-6C26E88E40BB}" type="datetime1">
              <a:rPr lang="en-AU"/>
              <a:pPr/>
              <a:t>2/5/18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11</a:t>
            </a:fld>
            <a:endParaRPr lang="en-US"/>
          </a:p>
        </p:txBody>
      </p:sp>
      <p:cxnSp>
        <p:nvCxnSpPr>
          <p:cNvPr id="55" name="Straight Connector 54"/>
          <p:cNvCxnSpPr/>
          <p:nvPr/>
        </p:nvCxnSpPr>
        <p:spPr>
          <a:xfrm>
            <a:off x="1947331" y="1680624"/>
            <a:ext cx="0" cy="935576"/>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2709" y="1573655"/>
            <a:ext cx="1904981" cy="830997"/>
          </a:xfrm>
          <a:prstGeom prst="rect">
            <a:avLst/>
          </a:prstGeom>
          <a:noFill/>
        </p:spPr>
        <p:txBody>
          <a:bodyPr wrap="square" rtlCol="0">
            <a:spAutoFit/>
          </a:bodyPr>
          <a:lstStyle/>
          <a:p>
            <a:pPr algn="r"/>
            <a:r>
              <a:rPr lang="en-US" sz="2400" b="1">
                <a:solidFill>
                  <a:srgbClr val="1F497D">
                    <a:lumMod val="75000"/>
                  </a:srgbClr>
                </a:solidFill>
                <a:latin typeface="Abadi MT Condensed Extra Bold"/>
                <a:cs typeface="Abadi MT Condensed Extra Bold"/>
              </a:rPr>
              <a:t>AVAILABILITY DESIGN</a:t>
            </a:r>
            <a:endParaRPr lang="en-US">
              <a:solidFill>
                <a:schemeClr val="tx2">
                  <a:lumMod val="75000"/>
                </a:schemeClr>
              </a:solidFill>
              <a:latin typeface="Abadi MT Condensed Extra Bold"/>
              <a:cs typeface="Abadi MT Condensed Extra Bold"/>
            </a:endParaRPr>
          </a:p>
        </p:txBody>
      </p:sp>
      <p:sp>
        <p:nvSpPr>
          <p:cNvPr id="58" name="TextBox 57"/>
          <p:cNvSpPr txBox="1"/>
          <p:nvPr/>
        </p:nvSpPr>
        <p:spPr>
          <a:xfrm>
            <a:off x="2019294" y="1553624"/>
            <a:ext cx="7048505" cy="4893648"/>
          </a:xfrm>
          <a:prstGeom prst="rect">
            <a:avLst/>
          </a:prstGeom>
          <a:noFill/>
        </p:spPr>
        <p:txBody>
          <a:bodyPr wrap="square" rtlCol="0">
            <a:spAutoFit/>
          </a:bodyPr>
          <a:lstStyle/>
          <a:p>
            <a:r>
              <a:rPr lang="en-US" sz="3000">
                <a:latin typeface="Abadi MT Condensed Light"/>
                <a:cs typeface="Abadi MT Condensed Light"/>
              </a:rPr>
              <a:t>Engineering availability</a:t>
            </a:r>
          </a:p>
          <a:p>
            <a:pPr lvl="0">
              <a:spcBef>
                <a:spcPts val="1000"/>
              </a:spcBef>
            </a:pPr>
            <a:r>
              <a:rPr lang="en-US" sz="2300" i="1">
                <a:solidFill>
                  <a:prstClr val="black">
                    <a:lumMod val="65000"/>
                    <a:lumOff val="35000"/>
                  </a:prstClr>
                </a:solidFill>
                <a:latin typeface="Abadi MT Condensed Light"/>
                <a:cs typeface="Abadi MT Condensed Light"/>
              </a:rPr>
              <a:t>Let’s look at our application… what can possibly go wrong?</a:t>
            </a:r>
          </a:p>
          <a:p>
            <a:pPr lvl="0">
              <a:spcBef>
                <a:spcPts val="1000"/>
              </a:spcBef>
            </a:pPr>
            <a:endParaRPr lang="en-US" sz="2300" i="1">
              <a:solidFill>
                <a:prstClr val="black">
                  <a:lumMod val="65000"/>
                  <a:lumOff val="35000"/>
                </a:prstClr>
              </a:solidFill>
              <a:latin typeface="Abadi MT Condensed Light"/>
              <a:cs typeface="Abadi MT Condensed Light"/>
            </a:endParaRPr>
          </a:p>
          <a:p>
            <a:pPr lvl="0">
              <a:spcBef>
                <a:spcPts val="1000"/>
              </a:spcBef>
            </a:pPr>
            <a:endParaRPr lang="en-US" sz="2300" i="1">
              <a:solidFill>
                <a:prstClr val="black">
                  <a:lumMod val="65000"/>
                  <a:lumOff val="35000"/>
                </a:prstClr>
              </a:solidFill>
              <a:latin typeface="Abadi MT Condensed Light"/>
              <a:cs typeface="Abadi MT Condensed Light"/>
            </a:endParaRPr>
          </a:p>
          <a:p>
            <a:pPr lvl="0">
              <a:spcBef>
                <a:spcPts val="1000"/>
              </a:spcBef>
            </a:pPr>
            <a:endParaRPr lang="en-US" sz="2300" i="1">
              <a:solidFill>
                <a:prstClr val="black">
                  <a:lumMod val="65000"/>
                  <a:lumOff val="35000"/>
                </a:prstClr>
              </a:solidFill>
              <a:latin typeface="Abadi MT Condensed Light"/>
              <a:cs typeface="Abadi MT Condensed Light"/>
            </a:endParaRPr>
          </a:p>
          <a:p>
            <a:pPr lvl="0">
              <a:spcBef>
                <a:spcPts val="1000"/>
              </a:spcBef>
            </a:pPr>
            <a:endParaRPr lang="en-US" sz="2300" i="1">
              <a:solidFill>
                <a:prstClr val="black">
                  <a:lumMod val="65000"/>
                  <a:lumOff val="35000"/>
                </a:prstClr>
              </a:solidFill>
              <a:latin typeface="Abadi MT Condensed Light"/>
              <a:cs typeface="Abadi MT Condensed Light"/>
            </a:endParaRPr>
          </a:p>
          <a:p>
            <a:pPr lvl="0">
              <a:spcBef>
                <a:spcPts val="1000"/>
              </a:spcBef>
            </a:pPr>
            <a:endParaRPr lang="en-US" sz="2300" i="1">
              <a:solidFill>
                <a:prstClr val="black">
                  <a:lumMod val="65000"/>
                  <a:lumOff val="35000"/>
                </a:prstClr>
              </a:solidFill>
              <a:latin typeface="Abadi MT Condensed Light"/>
              <a:cs typeface="Abadi MT Condensed Light"/>
            </a:endParaRPr>
          </a:p>
          <a:p>
            <a:pPr lvl="0">
              <a:spcBef>
                <a:spcPts val="1000"/>
              </a:spcBef>
            </a:pPr>
            <a:endParaRPr lang="en-US" sz="2300" i="1">
              <a:solidFill>
                <a:prstClr val="black">
                  <a:lumMod val="65000"/>
                  <a:lumOff val="35000"/>
                </a:prstClr>
              </a:solidFill>
              <a:latin typeface="Abadi MT Condensed Light"/>
              <a:cs typeface="Abadi MT Condensed Light"/>
            </a:endParaRPr>
          </a:p>
          <a:p>
            <a:pPr lvl="0">
              <a:spcBef>
                <a:spcPts val="1000"/>
              </a:spcBef>
            </a:pPr>
            <a:endParaRPr lang="en-US" sz="2300" i="1">
              <a:solidFill>
                <a:prstClr val="black">
                  <a:lumMod val="65000"/>
                  <a:lumOff val="35000"/>
                </a:prstClr>
              </a:solidFill>
              <a:latin typeface="Abadi MT Condensed Light"/>
              <a:cs typeface="Abadi MT Condensed Light"/>
            </a:endParaRPr>
          </a:p>
          <a:p>
            <a:pPr lvl="0">
              <a:spcBef>
                <a:spcPts val="1000"/>
              </a:spcBef>
            </a:pPr>
            <a:r>
              <a:rPr lang="en-US" sz="2300" i="1">
                <a:solidFill>
                  <a:prstClr val="black">
                    <a:lumMod val="65000"/>
                    <a:lumOff val="35000"/>
                  </a:prstClr>
                </a:solidFill>
                <a:latin typeface="Abadi MT Condensed Light"/>
                <a:cs typeface="Abadi MT Condensed Light"/>
              </a:rPr>
              <a:t>The answer is … everything!</a:t>
            </a:r>
          </a:p>
        </p:txBody>
      </p:sp>
      <p:grpSp>
        <p:nvGrpSpPr>
          <p:cNvPr id="19" name="Group 18"/>
          <p:cNvGrpSpPr/>
          <p:nvPr/>
        </p:nvGrpSpPr>
        <p:grpSpPr>
          <a:xfrm>
            <a:off x="2322951" y="3162301"/>
            <a:ext cx="1931549" cy="1714500"/>
            <a:chOff x="1980051" y="4254501"/>
            <a:chExt cx="1931549" cy="1714500"/>
          </a:xfrm>
        </p:grpSpPr>
        <p:sp>
          <p:nvSpPr>
            <p:cNvPr id="20" name="Rectangle 19"/>
            <p:cNvSpPr/>
            <p:nvPr/>
          </p:nvSpPr>
          <p:spPr>
            <a:xfrm>
              <a:off x="2002382" y="4254501"/>
              <a:ext cx="1909218" cy="1714500"/>
            </a:xfrm>
            <a:prstGeom prst="rect">
              <a:avLst/>
            </a:prstGeom>
            <a:solidFill>
              <a:schemeClr val="accent1">
                <a:lumMod val="60000"/>
                <a:lumOff val="4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p:nvPr/>
          </p:nvCxnSpPr>
          <p:spPr>
            <a:xfrm>
              <a:off x="2637366" y="4381500"/>
              <a:ext cx="0" cy="1430867"/>
            </a:xfrm>
            <a:prstGeom prst="line">
              <a:avLst/>
            </a:prstGeom>
            <a:ln w="3175" cmpd="sng">
              <a:no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983381" y="4306877"/>
              <a:ext cx="659155" cy="400110"/>
            </a:xfrm>
            <a:prstGeom prst="rect">
              <a:avLst/>
            </a:prstGeom>
            <a:ln>
              <a:noFill/>
            </a:ln>
          </p:spPr>
          <p:txBody>
            <a:bodyPr wrap="none">
              <a:spAutoFit/>
            </a:bodyPr>
            <a:lstStyle/>
            <a:p>
              <a:pPr algn="r"/>
              <a:r>
                <a:rPr lang="en-AU" sz="1000" b="1" dirty="0">
                  <a:solidFill>
                    <a:schemeClr val="tx1">
                      <a:lumMod val="95000"/>
                      <a:lumOff val="5000"/>
                    </a:schemeClr>
                  </a:solidFill>
                  <a:latin typeface="Abadi MT Condensed Light"/>
                  <a:cs typeface="Abadi MT Condensed Light"/>
                </a:rPr>
                <a:t>READ</a:t>
              </a:r>
            </a:p>
            <a:p>
              <a:pPr algn="r"/>
              <a:r>
                <a:rPr lang="en-AU" sz="1000" b="1" dirty="0">
                  <a:solidFill>
                    <a:schemeClr val="tx1">
                      <a:lumMod val="95000"/>
                      <a:lumOff val="5000"/>
                    </a:schemeClr>
                  </a:solidFill>
                  <a:latin typeface="Abadi MT Condensed Light"/>
                  <a:cs typeface="Abadi MT Condensed Light"/>
                </a:rPr>
                <a:t>INTERFACE</a:t>
              </a:r>
              <a:endParaRPr lang="en-US" sz="1000"/>
            </a:p>
          </p:txBody>
        </p:sp>
        <p:sp>
          <p:nvSpPr>
            <p:cNvPr id="23" name="Rectangle 22"/>
            <p:cNvSpPr/>
            <p:nvPr/>
          </p:nvSpPr>
          <p:spPr>
            <a:xfrm>
              <a:off x="1980051" y="4840281"/>
              <a:ext cx="659155" cy="400110"/>
            </a:xfrm>
            <a:prstGeom prst="rect">
              <a:avLst/>
            </a:prstGeom>
            <a:ln>
              <a:noFill/>
            </a:ln>
          </p:spPr>
          <p:txBody>
            <a:bodyPr wrap="none">
              <a:spAutoFit/>
            </a:bodyPr>
            <a:lstStyle/>
            <a:p>
              <a:pPr algn="r"/>
              <a:r>
                <a:rPr lang="en-AU" sz="1000" b="1" dirty="0">
                  <a:solidFill>
                    <a:schemeClr val="tx1">
                      <a:lumMod val="95000"/>
                      <a:lumOff val="5000"/>
                    </a:schemeClr>
                  </a:solidFill>
                  <a:latin typeface="Abadi MT Condensed Light"/>
                  <a:cs typeface="Abadi MT Condensed Light"/>
                </a:rPr>
                <a:t>WRITE</a:t>
              </a:r>
            </a:p>
            <a:p>
              <a:pPr algn="r"/>
              <a:r>
                <a:rPr lang="en-AU" sz="1000" b="1" dirty="0">
                  <a:solidFill>
                    <a:schemeClr val="tx1">
                      <a:lumMod val="95000"/>
                      <a:lumOff val="5000"/>
                    </a:schemeClr>
                  </a:solidFill>
                  <a:latin typeface="Abadi MT Condensed Light"/>
                  <a:cs typeface="Abadi MT Condensed Light"/>
                </a:rPr>
                <a:t>INTERFACE</a:t>
              </a:r>
              <a:endParaRPr lang="en-US" sz="1000"/>
            </a:p>
          </p:txBody>
        </p:sp>
        <p:grpSp>
          <p:nvGrpSpPr>
            <p:cNvPr id="24" name="Group 23"/>
            <p:cNvGrpSpPr/>
            <p:nvPr/>
          </p:nvGrpSpPr>
          <p:grpSpPr>
            <a:xfrm>
              <a:off x="2736009" y="4361912"/>
              <a:ext cx="1103623" cy="400110"/>
              <a:chOff x="2736009" y="4361912"/>
              <a:chExt cx="1103623" cy="400110"/>
            </a:xfrm>
          </p:grpSpPr>
          <p:sp>
            <p:nvSpPr>
              <p:cNvPr id="34" name="Rectangle 33"/>
              <p:cNvSpPr/>
              <p:nvPr/>
            </p:nvSpPr>
            <p:spPr>
              <a:xfrm>
                <a:off x="2738967" y="4368782"/>
                <a:ext cx="1083733" cy="389466"/>
              </a:xfrm>
              <a:prstGeom prst="rect">
                <a:avLst/>
              </a:prstGeom>
              <a:solidFill>
                <a:schemeClr val="accent1">
                  <a:lumMod val="75000"/>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2736009" y="4361912"/>
                <a:ext cx="1103623" cy="400110"/>
              </a:xfrm>
              <a:prstGeom prst="rect">
                <a:avLst/>
              </a:prstGeom>
              <a:ln>
                <a:noFill/>
              </a:ln>
            </p:spPr>
            <p:txBody>
              <a:bodyPr wrap="square">
                <a:spAutoFit/>
              </a:bodyPr>
              <a:lstStyle/>
              <a:p>
                <a:pPr algn="ctr"/>
                <a:r>
                  <a:rPr lang="en-AU" sz="1000" b="1" dirty="0">
                    <a:solidFill>
                      <a:schemeClr val="tx1">
                        <a:lumMod val="95000"/>
                        <a:lumOff val="5000"/>
                      </a:schemeClr>
                    </a:solidFill>
                    <a:latin typeface="Abadi MT Condensed Light"/>
                    <a:cs typeface="Abadi MT Condensed Light"/>
                  </a:rPr>
                  <a:t>READ CLIENT</a:t>
                </a:r>
              </a:p>
              <a:p>
                <a:pPr algn="ctr"/>
                <a:r>
                  <a:rPr lang="en-AU" sz="1000" b="1" dirty="0">
                    <a:solidFill>
                      <a:schemeClr val="tx1">
                        <a:lumMod val="95000"/>
                        <a:lumOff val="5000"/>
                      </a:schemeClr>
                    </a:solidFill>
                    <a:latin typeface="Abadi MT Condensed Light"/>
                    <a:cs typeface="Abadi MT Condensed Light"/>
                  </a:rPr>
                  <a:t>READ MODEL </a:t>
                </a:r>
                <a:endParaRPr lang="en-US" sz="1000"/>
              </a:p>
            </p:txBody>
          </p:sp>
        </p:grpSp>
        <p:grpSp>
          <p:nvGrpSpPr>
            <p:cNvPr id="25" name="Group 24"/>
            <p:cNvGrpSpPr/>
            <p:nvPr/>
          </p:nvGrpSpPr>
          <p:grpSpPr>
            <a:xfrm>
              <a:off x="2731776" y="4897950"/>
              <a:ext cx="1103623" cy="829750"/>
              <a:chOff x="2736009" y="4428050"/>
              <a:chExt cx="1103623" cy="829750"/>
            </a:xfrm>
          </p:grpSpPr>
          <p:sp>
            <p:nvSpPr>
              <p:cNvPr id="27" name="Rectangle 26"/>
              <p:cNvSpPr/>
              <p:nvPr/>
            </p:nvSpPr>
            <p:spPr>
              <a:xfrm>
                <a:off x="2738967" y="4428050"/>
                <a:ext cx="1083733" cy="829750"/>
              </a:xfrm>
              <a:prstGeom prst="rect">
                <a:avLst/>
              </a:prstGeom>
              <a:solidFill>
                <a:schemeClr val="accent1">
                  <a:lumMod val="75000"/>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2736009" y="4438115"/>
                <a:ext cx="1103623" cy="400110"/>
              </a:xfrm>
              <a:prstGeom prst="rect">
                <a:avLst/>
              </a:prstGeom>
              <a:ln>
                <a:noFill/>
              </a:ln>
            </p:spPr>
            <p:txBody>
              <a:bodyPr wrap="square">
                <a:spAutoFit/>
              </a:bodyPr>
              <a:lstStyle/>
              <a:p>
                <a:pPr algn="ctr"/>
                <a:r>
                  <a:rPr lang="en-AU" sz="1000" b="1" dirty="0">
                    <a:solidFill>
                      <a:schemeClr val="tx1">
                        <a:lumMod val="95000"/>
                        <a:lumOff val="5000"/>
                      </a:schemeClr>
                    </a:solidFill>
                    <a:latin typeface="Abadi MT Condensed Light"/>
                    <a:cs typeface="Abadi MT Condensed Light"/>
                  </a:rPr>
                  <a:t>WRITE CLIENT</a:t>
                </a:r>
              </a:p>
              <a:p>
                <a:pPr algn="ctr"/>
                <a:r>
                  <a:rPr lang="en-AU" sz="1000" b="1" dirty="0">
                    <a:solidFill>
                      <a:schemeClr val="tx1">
                        <a:lumMod val="95000"/>
                        <a:lumOff val="5000"/>
                      </a:schemeClr>
                    </a:solidFill>
                    <a:latin typeface="Abadi MT Condensed Light"/>
                    <a:cs typeface="Abadi MT Condensed Light"/>
                  </a:rPr>
                  <a:t>WRITE MODEL </a:t>
                </a:r>
                <a:endParaRPr lang="en-US" sz="1000"/>
              </a:p>
            </p:txBody>
          </p:sp>
        </p:grpSp>
      </p:grpSp>
      <p:grpSp>
        <p:nvGrpSpPr>
          <p:cNvPr id="36" name="Group 35"/>
          <p:cNvGrpSpPr/>
          <p:nvPr/>
        </p:nvGrpSpPr>
        <p:grpSpPr>
          <a:xfrm>
            <a:off x="2277554" y="4436538"/>
            <a:ext cx="1037146" cy="757762"/>
            <a:chOff x="2108200" y="3640413"/>
            <a:chExt cx="1231900" cy="800280"/>
          </a:xfrm>
        </p:grpSpPr>
        <p:sp>
          <p:nvSpPr>
            <p:cNvPr id="37" name="Cloud 36"/>
            <p:cNvSpPr/>
            <p:nvPr/>
          </p:nvSpPr>
          <p:spPr>
            <a:xfrm>
              <a:off x="2108200" y="3937000"/>
              <a:ext cx="1231900" cy="503693"/>
            </a:xfrm>
            <a:prstGeom prst="cloud">
              <a:avLst/>
            </a:prstGeom>
            <a:gradFill>
              <a:gsLst>
                <a:gs pos="0">
                  <a:schemeClr val="tx2">
                    <a:lumMod val="20000"/>
                    <a:lumOff val="80000"/>
                  </a:schemeClr>
                </a:gs>
                <a:gs pos="57000">
                  <a:schemeClr val="bg1"/>
                </a:gs>
              </a:gsLst>
            </a:gradFill>
            <a:ln>
              <a:gradFill flip="none" rotWithShape="1">
                <a:gsLst>
                  <a:gs pos="0">
                    <a:schemeClr val="accent1"/>
                  </a:gs>
                  <a:gs pos="100000">
                    <a:schemeClr val="tx2">
                      <a:lumMod val="40000"/>
                      <a:lumOff val="60000"/>
                    </a:schemeClr>
                  </a:gs>
                </a:gsLst>
                <a:lin ang="0" scaled="1"/>
                <a:tileRect/>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pic>
          <p:nvPicPr>
            <p:cNvPr id="38" name="Picture 37" descr="Gea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5320" y="3640413"/>
              <a:ext cx="784165" cy="784165"/>
            </a:xfrm>
            <a:prstGeom prst="rect">
              <a:avLst/>
            </a:prstGeom>
          </p:spPr>
        </p:pic>
      </p:grpSp>
      <p:grpSp>
        <p:nvGrpSpPr>
          <p:cNvPr id="39" name="Group 38"/>
          <p:cNvGrpSpPr/>
          <p:nvPr/>
        </p:nvGrpSpPr>
        <p:grpSpPr>
          <a:xfrm>
            <a:off x="7715257" y="3280820"/>
            <a:ext cx="1327146" cy="977812"/>
            <a:chOff x="4368803" y="3196159"/>
            <a:chExt cx="1412815" cy="977812"/>
          </a:xfrm>
        </p:grpSpPr>
        <p:sp>
          <p:nvSpPr>
            <p:cNvPr id="40" name="Cloud 39"/>
            <p:cNvSpPr/>
            <p:nvPr/>
          </p:nvSpPr>
          <p:spPr>
            <a:xfrm>
              <a:off x="4368803" y="3719849"/>
              <a:ext cx="1412815" cy="454122"/>
            </a:xfrm>
            <a:prstGeom prst="cloud">
              <a:avLst/>
            </a:prstGeom>
            <a:gradFill>
              <a:gsLst>
                <a:gs pos="0">
                  <a:schemeClr val="tx2">
                    <a:lumMod val="20000"/>
                    <a:lumOff val="80000"/>
                  </a:schemeClr>
                </a:gs>
                <a:gs pos="57000">
                  <a:schemeClr val="bg1"/>
                </a:gs>
              </a:gsLst>
            </a:gradFill>
            <a:ln>
              <a:gradFill flip="none" rotWithShape="1">
                <a:gsLst>
                  <a:gs pos="0">
                    <a:schemeClr val="accent1"/>
                  </a:gs>
                  <a:gs pos="100000">
                    <a:schemeClr val="tx2">
                      <a:lumMod val="40000"/>
                      <a:lumOff val="60000"/>
                    </a:schemeClr>
                  </a:gs>
                </a:gsLst>
                <a:lin ang="0" scaled="1"/>
                <a:tileRect/>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pic>
          <p:nvPicPr>
            <p:cNvPr id="41" name="Picture 40" descr="Databas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1976" y="3196159"/>
              <a:ext cx="804804" cy="761066"/>
            </a:xfrm>
            <a:prstGeom prst="rect">
              <a:avLst/>
            </a:prstGeom>
          </p:spPr>
        </p:pic>
      </p:grpSp>
      <p:sp>
        <p:nvSpPr>
          <p:cNvPr id="42" name="Rectangle 41"/>
          <p:cNvSpPr/>
          <p:nvPr/>
        </p:nvSpPr>
        <p:spPr>
          <a:xfrm>
            <a:off x="4694782" y="3797300"/>
            <a:ext cx="1032918" cy="1079500"/>
          </a:xfrm>
          <a:prstGeom prst="rect">
            <a:avLst/>
          </a:prstGeom>
          <a:solidFill>
            <a:schemeClr val="accent4">
              <a:lumMod val="60000"/>
              <a:lumOff val="4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Cloud 42"/>
          <p:cNvSpPr/>
          <p:nvPr/>
        </p:nvSpPr>
        <p:spPr>
          <a:xfrm>
            <a:off x="4610100" y="4622800"/>
            <a:ext cx="1225550" cy="450850"/>
          </a:xfrm>
          <a:prstGeom prst="cloud">
            <a:avLst/>
          </a:prstGeom>
          <a:gradFill>
            <a:gsLst>
              <a:gs pos="0">
                <a:schemeClr val="tx2">
                  <a:lumMod val="20000"/>
                  <a:lumOff val="80000"/>
                </a:schemeClr>
              </a:gs>
              <a:gs pos="57000">
                <a:schemeClr val="bg1"/>
              </a:gs>
            </a:gsLst>
          </a:gradFill>
          <a:ln>
            <a:gradFill flip="none" rotWithShape="1">
              <a:gsLst>
                <a:gs pos="0">
                  <a:schemeClr val="accent1"/>
                </a:gs>
                <a:gs pos="100000">
                  <a:schemeClr val="tx2">
                    <a:lumMod val="40000"/>
                    <a:lumOff val="60000"/>
                  </a:schemeClr>
                </a:gs>
              </a:gsLst>
              <a:lin ang="0" scaled="1"/>
              <a:tileRect/>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grpSp>
        <p:nvGrpSpPr>
          <p:cNvPr id="44" name="Group 43"/>
          <p:cNvGrpSpPr/>
          <p:nvPr/>
        </p:nvGrpSpPr>
        <p:grpSpPr>
          <a:xfrm>
            <a:off x="4876800" y="4425950"/>
            <a:ext cx="628650" cy="279400"/>
            <a:chOff x="4616450" y="4921250"/>
            <a:chExt cx="628650" cy="279400"/>
          </a:xfrm>
        </p:grpSpPr>
        <p:sp>
          <p:nvSpPr>
            <p:cNvPr id="45" name="Can 44"/>
            <p:cNvSpPr/>
            <p:nvPr/>
          </p:nvSpPr>
          <p:spPr>
            <a:xfrm rot="5400000">
              <a:off x="4572000" y="4965700"/>
              <a:ext cx="279400" cy="190500"/>
            </a:xfrm>
            <a:prstGeom prst="can">
              <a:avLst/>
            </a:prstGeom>
            <a:gradFill flip="none" rotWithShape="1">
              <a:gsLst>
                <a:gs pos="0">
                  <a:schemeClr val="accent1">
                    <a:lumMod val="60000"/>
                    <a:lumOff val="40000"/>
                    <a:alpha val="80000"/>
                  </a:schemeClr>
                </a:gs>
                <a:gs pos="100000">
                  <a:srgbClr val="FFFFFF">
                    <a:alpha val="80000"/>
                  </a:srgbClr>
                </a:gs>
              </a:gsLst>
              <a:lin ang="0" scaled="1"/>
              <a:tileRect/>
            </a:gradFill>
            <a:ln w="3175" cmpd="sng">
              <a:gradFill flip="none" rotWithShape="1">
                <a:gsLst>
                  <a:gs pos="0">
                    <a:schemeClr val="tx2">
                      <a:lumMod val="50000"/>
                    </a:schemeClr>
                  </a:gs>
                  <a:gs pos="100000">
                    <a:schemeClr val="bg1">
                      <a:lumMod val="75000"/>
                    </a:schemeClr>
                  </a:gs>
                </a:gsLst>
                <a:lin ang="0" scaled="1"/>
                <a:tileRect/>
              </a:gra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Can 45"/>
            <p:cNvSpPr/>
            <p:nvPr/>
          </p:nvSpPr>
          <p:spPr>
            <a:xfrm rot="5400000">
              <a:off x="4718050" y="4965700"/>
              <a:ext cx="279400" cy="190500"/>
            </a:xfrm>
            <a:prstGeom prst="can">
              <a:avLst/>
            </a:prstGeom>
            <a:gradFill flip="none" rotWithShape="1">
              <a:gsLst>
                <a:gs pos="0">
                  <a:schemeClr val="accent1">
                    <a:lumMod val="60000"/>
                    <a:lumOff val="40000"/>
                    <a:alpha val="80000"/>
                  </a:schemeClr>
                </a:gs>
                <a:gs pos="100000">
                  <a:srgbClr val="FFFFFF">
                    <a:alpha val="80000"/>
                  </a:srgbClr>
                </a:gs>
              </a:gsLst>
              <a:lin ang="0" scaled="1"/>
              <a:tileRect/>
            </a:gradFill>
            <a:ln w="3175" cmpd="sng">
              <a:gradFill flip="none" rotWithShape="1">
                <a:gsLst>
                  <a:gs pos="0">
                    <a:schemeClr val="tx2">
                      <a:lumMod val="50000"/>
                    </a:schemeClr>
                  </a:gs>
                  <a:gs pos="100000">
                    <a:schemeClr val="bg1">
                      <a:lumMod val="75000"/>
                    </a:schemeClr>
                  </a:gs>
                </a:gsLst>
                <a:lin ang="0" scaled="1"/>
                <a:tileRect/>
              </a:gra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 name="Can 46"/>
            <p:cNvSpPr/>
            <p:nvPr/>
          </p:nvSpPr>
          <p:spPr>
            <a:xfrm rot="5400000">
              <a:off x="4864100" y="4965700"/>
              <a:ext cx="279400" cy="190500"/>
            </a:xfrm>
            <a:prstGeom prst="can">
              <a:avLst/>
            </a:prstGeom>
            <a:gradFill flip="none" rotWithShape="1">
              <a:gsLst>
                <a:gs pos="0">
                  <a:schemeClr val="accent1">
                    <a:lumMod val="60000"/>
                    <a:lumOff val="40000"/>
                    <a:alpha val="80000"/>
                  </a:schemeClr>
                </a:gs>
                <a:gs pos="100000">
                  <a:srgbClr val="FFFFFF">
                    <a:alpha val="80000"/>
                  </a:srgbClr>
                </a:gs>
              </a:gsLst>
              <a:lin ang="0" scaled="1"/>
              <a:tileRect/>
            </a:gradFill>
            <a:ln w="3175" cmpd="sng">
              <a:gradFill flip="none" rotWithShape="1">
                <a:gsLst>
                  <a:gs pos="0">
                    <a:schemeClr val="tx2">
                      <a:lumMod val="50000"/>
                    </a:schemeClr>
                  </a:gs>
                  <a:gs pos="100000">
                    <a:schemeClr val="bg1">
                      <a:lumMod val="75000"/>
                    </a:schemeClr>
                  </a:gs>
                </a:gsLst>
                <a:lin ang="0" scaled="1"/>
                <a:tileRect/>
              </a:gra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Can 49"/>
            <p:cNvSpPr/>
            <p:nvPr/>
          </p:nvSpPr>
          <p:spPr>
            <a:xfrm rot="5400000">
              <a:off x="5010150" y="4965700"/>
              <a:ext cx="279400" cy="190500"/>
            </a:xfrm>
            <a:prstGeom prst="can">
              <a:avLst/>
            </a:prstGeom>
            <a:gradFill flip="none" rotWithShape="1">
              <a:gsLst>
                <a:gs pos="0">
                  <a:schemeClr val="accent1">
                    <a:lumMod val="60000"/>
                    <a:lumOff val="40000"/>
                    <a:alpha val="80000"/>
                  </a:schemeClr>
                </a:gs>
                <a:gs pos="100000">
                  <a:srgbClr val="FFFFFF">
                    <a:alpha val="80000"/>
                  </a:srgbClr>
                </a:gs>
              </a:gsLst>
              <a:lin ang="0" scaled="1"/>
              <a:tileRect/>
            </a:gradFill>
            <a:ln w="3175" cmpd="sng">
              <a:gradFill flip="none" rotWithShape="1">
                <a:gsLst>
                  <a:gs pos="0">
                    <a:schemeClr val="tx2">
                      <a:lumMod val="50000"/>
                    </a:schemeClr>
                  </a:gs>
                  <a:gs pos="100000">
                    <a:schemeClr val="bg1">
                      <a:lumMod val="75000"/>
                    </a:schemeClr>
                  </a:gs>
                </a:gsLst>
                <a:lin ang="0" scaled="1"/>
                <a:tileRect/>
              </a:gra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51" name="Rectangle 50"/>
          <p:cNvSpPr/>
          <p:nvPr/>
        </p:nvSpPr>
        <p:spPr>
          <a:xfrm>
            <a:off x="4649476" y="3803115"/>
            <a:ext cx="1103623" cy="246221"/>
          </a:xfrm>
          <a:prstGeom prst="rect">
            <a:avLst/>
          </a:prstGeom>
          <a:ln>
            <a:noFill/>
          </a:ln>
        </p:spPr>
        <p:txBody>
          <a:bodyPr wrap="square">
            <a:spAutoFit/>
          </a:bodyPr>
          <a:lstStyle/>
          <a:p>
            <a:pPr algn="ctr"/>
            <a:r>
              <a:rPr lang="en-AU" sz="1000" b="1" dirty="0">
                <a:solidFill>
                  <a:schemeClr val="tx1">
                    <a:lumMod val="95000"/>
                    <a:lumOff val="5000"/>
                  </a:schemeClr>
                </a:solidFill>
                <a:latin typeface="Abadi MT Condensed Light"/>
                <a:cs typeface="Abadi MT Condensed Light"/>
              </a:rPr>
              <a:t>MESSAGE QUEUE(s)</a:t>
            </a:r>
            <a:endParaRPr lang="en-US" sz="1000"/>
          </a:p>
        </p:txBody>
      </p:sp>
      <p:grpSp>
        <p:nvGrpSpPr>
          <p:cNvPr id="52" name="Group 51"/>
          <p:cNvGrpSpPr/>
          <p:nvPr/>
        </p:nvGrpSpPr>
        <p:grpSpPr>
          <a:xfrm>
            <a:off x="4876800" y="4070350"/>
            <a:ext cx="628650" cy="279400"/>
            <a:chOff x="4616450" y="4921250"/>
            <a:chExt cx="628650" cy="279400"/>
          </a:xfrm>
        </p:grpSpPr>
        <p:sp>
          <p:nvSpPr>
            <p:cNvPr id="54" name="Can 53"/>
            <p:cNvSpPr/>
            <p:nvPr/>
          </p:nvSpPr>
          <p:spPr>
            <a:xfrm rot="5400000">
              <a:off x="4572000" y="4965700"/>
              <a:ext cx="279400" cy="190500"/>
            </a:xfrm>
            <a:prstGeom prst="can">
              <a:avLst/>
            </a:prstGeom>
            <a:gradFill flip="none" rotWithShape="1">
              <a:gsLst>
                <a:gs pos="0">
                  <a:schemeClr val="accent1">
                    <a:lumMod val="60000"/>
                    <a:lumOff val="40000"/>
                    <a:alpha val="80000"/>
                  </a:schemeClr>
                </a:gs>
                <a:gs pos="100000">
                  <a:srgbClr val="FFFFFF">
                    <a:alpha val="80000"/>
                  </a:srgbClr>
                </a:gs>
              </a:gsLst>
              <a:lin ang="0" scaled="1"/>
              <a:tileRect/>
            </a:gradFill>
            <a:ln w="3175" cmpd="sng">
              <a:gradFill flip="none" rotWithShape="1">
                <a:gsLst>
                  <a:gs pos="0">
                    <a:schemeClr val="tx2">
                      <a:lumMod val="50000"/>
                    </a:schemeClr>
                  </a:gs>
                  <a:gs pos="100000">
                    <a:schemeClr val="bg1">
                      <a:lumMod val="75000"/>
                    </a:schemeClr>
                  </a:gs>
                </a:gsLst>
                <a:lin ang="0" scaled="1"/>
                <a:tileRect/>
              </a:gra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Can 56"/>
            <p:cNvSpPr/>
            <p:nvPr/>
          </p:nvSpPr>
          <p:spPr>
            <a:xfrm rot="5400000">
              <a:off x="4718050" y="4965700"/>
              <a:ext cx="279400" cy="190500"/>
            </a:xfrm>
            <a:prstGeom prst="can">
              <a:avLst/>
            </a:prstGeom>
            <a:gradFill flip="none" rotWithShape="1">
              <a:gsLst>
                <a:gs pos="0">
                  <a:schemeClr val="accent1">
                    <a:lumMod val="60000"/>
                    <a:lumOff val="40000"/>
                    <a:alpha val="80000"/>
                  </a:schemeClr>
                </a:gs>
                <a:gs pos="100000">
                  <a:srgbClr val="FFFFFF">
                    <a:alpha val="80000"/>
                  </a:srgbClr>
                </a:gs>
              </a:gsLst>
              <a:lin ang="0" scaled="1"/>
              <a:tileRect/>
            </a:gradFill>
            <a:ln w="3175" cmpd="sng">
              <a:gradFill flip="none" rotWithShape="1">
                <a:gsLst>
                  <a:gs pos="0">
                    <a:schemeClr val="tx2">
                      <a:lumMod val="50000"/>
                    </a:schemeClr>
                  </a:gs>
                  <a:gs pos="100000">
                    <a:schemeClr val="bg1">
                      <a:lumMod val="75000"/>
                    </a:schemeClr>
                  </a:gs>
                </a:gsLst>
                <a:lin ang="0" scaled="1"/>
                <a:tileRect/>
              </a:gra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Can 58"/>
            <p:cNvSpPr/>
            <p:nvPr/>
          </p:nvSpPr>
          <p:spPr>
            <a:xfrm rot="5400000">
              <a:off x="4864100" y="4965700"/>
              <a:ext cx="279400" cy="190500"/>
            </a:xfrm>
            <a:prstGeom prst="can">
              <a:avLst/>
            </a:prstGeom>
            <a:gradFill flip="none" rotWithShape="1">
              <a:gsLst>
                <a:gs pos="0">
                  <a:schemeClr val="accent1">
                    <a:lumMod val="60000"/>
                    <a:lumOff val="40000"/>
                    <a:alpha val="80000"/>
                  </a:schemeClr>
                </a:gs>
                <a:gs pos="100000">
                  <a:srgbClr val="FFFFFF">
                    <a:alpha val="80000"/>
                  </a:srgbClr>
                </a:gs>
              </a:gsLst>
              <a:lin ang="0" scaled="1"/>
              <a:tileRect/>
            </a:gradFill>
            <a:ln w="3175" cmpd="sng">
              <a:gradFill flip="none" rotWithShape="1">
                <a:gsLst>
                  <a:gs pos="0">
                    <a:schemeClr val="tx2">
                      <a:lumMod val="50000"/>
                    </a:schemeClr>
                  </a:gs>
                  <a:gs pos="100000">
                    <a:schemeClr val="bg1">
                      <a:lumMod val="75000"/>
                    </a:schemeClr>
                  </a:gs>
                </a:gsLst>
                <a:lin ang="0" scaled="1"/>
                <a:tileRect/>
              </a:gra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Can 59"/>
            <p:cNvSpPr/>
            <p:nvPr/>
          </p:nvSpPr>
          <p:spPr>
            <a:xfrm rot="5400000">
              <a:off x="5010150" y="4965700"/>
              <a:ext cx="279400" cy="190500"/>
            </a:xfrm>
            <a:prstGeom prst="can">
              <a:avLst/>
            </a:prstGeom>
            <a:gradFill flip="none" rotWithShape="1">
              <a:gsLst>
                <a:gs pos="0">
                  <a:schemeClr val="accent1">
                    <a:lumMod val="60000"/>
                    <a:lumOff val="40000"/>
                    <a:alpha val="80000"/>
                  </a:schemeClr>
                </a:gs>
                <a:gs pos="100000">
                  <a:srgbClr val="FFFFFF">
                    <a:alpha val="80000"/>
                  </a:srgbClr>
                </a:gs>
              </a:gsLst>
              <a:lin ang="0" scaled="1"/>
              <a:tileRect/>
            </a:gradFill>
            <a:ln w="3175" cmpd="sng">
              <a:gradFill flip="none" rotWithShape="1">
                <a:gsLst>
                  <a:gs pos="0">
                    <a:schemeClr val="tx2">
                      <a:lumMod val="50000"/>
                    </a:schemeClr>
                  </a:gs>
                  <a:gs pos="100000">
                    <a:schemeClr val="bg1">
                      <a:lumMod val="75000"/>
                    </a:schemeClr>
                  </a:gs>
                </a:gsLst>
                <a:lin ang="0" scaled="1"/>
                <a:tileRect/>
              </a:gra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61" name="Rectangle 60"/>
          <p:cNvSpPr/>
          <p:nvPr/>
        </p:nvSpPr>
        <p:spPr>
          <a:xfrm>
            <a:off x="6136232" y="3803649"/>
            <a:ext cx="1140868" cy="1079501"/>
          </a:xfrm>
          <a:prstGeom prst="rect">
            <a:avLst/>
          </a:prstGeom>
          <a:solidFill>
            <a:schemeClr val="accent1">
              <a:lumMod val="60000"/>
              <a:lumOff val="4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2" name="Group 61"/>
          <p:cNvGrpSpPr/>
          <p:nvPr/>
        </p:nvGrpSpPr>
        <p:grpSpPr>
          <a:xfrm>
            <a:off x="6036754" y="4309538"/>
            <a:ext cx="1037146" cy="757762"/>
            <a:chOff x="2108200" y="3640413"/>
            <a:chExt cx="1231900" cy="800280"/>
          </a:xfrm>
        </p:grpSpPr>
        <p:sp>
          <p:nvSpPr>
            <p:cNvPr id="63" name="Cloud 62"/>
            <p:cNvSpPr/>
            <p:nvPr/>
          </p:nvSpPr>
          <p:spPr>
            <a:xfrm>
              <a:off x="2108200" y="3937000"/>
              <a:ext cx="1231900" cy="503693"/>
            </a:xfrm>
            <a:prstGeom prst="cloud">
              <a:avLst/>
            </a:prstGeom>
            <a:gradFill>
              <a:gsLst>
                <a:gs pos="0">
                  <a:schemeClr val="tx2">
                    <a:lumMod val="20000"/>
                    <a:lumOff val="80000"/>
                  </a:schemeClr>
                </a:gs>
                <a:gs pos="57000">
                  <a:schemeClr val="bg1"/>
                </a:gs>
              </a:gsLst>
            </a:gradFill>
            <a:ln>
              <a:gradFill flip="none" rotWithShape="1">
                <a:gsLst>
                  <a:gs pos="0">
                    <a:schemeClr val="accent1"/>
                  </a:gs>
                  <a:gs pos="100000">
                    <a:schemeClr val="tx2">
                      <a:lumMod val="40000"/>
                      <a:lumOff val="60000"/>
                    </a:schemeClr>
                  </a:gs>
                </a:gsLst>
                <a:lin ang="0" scaled="1"/>
                <a:tileRect/>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pic>
          <p:nvPicPr>
            <p:cNvPr id="64" name="Picture 63" descr="Gea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5320" y="3640413"/>
              <a:ext cx="784165" cy="784165"/>
            </a:xfrm>
            <a:prstGeom prst="rect">
              <a:avLst/>
            </a:prstGeom>
          </p:spPr>
        </p:pic>
      </p:grpSp>
      <p:sp>
        <p:nvSpPr>
          <p:cNvPr id="65" name="Rectangle 64"/>
          <p:cNvSpPr/>
          <p:nvPr/>
        </p:nvSpPr>
        <p:spPr>
          <a:xfrm>
            <a:off x="6141726" y="3809465"/>
            <a:ext cx="1141724" cy="246221"/>
          </a:xfrm>
          <a:prstGeom prst="rect">
            <a:avLst/>
          </a:prstGeom>
          <a:ln>
            <a:noFill/>
          </a:ln>
        </p:spPr>
        <p:txBody>
          <a:bodyPr wrap="square">
            <a:spAutoFit/>
          </a:bodyPr>
          <a:lstStyle/>
          <a:p>
            <a:pPr algn="ctr"/>
            <a:r>
              <a:rPr lang="en-AU" sz="1000" b="1" dirty="0">
                <a:solidFill>
                  <a:schemeClr val="tx1">
                    <a:lumMod val="95000"/>
                    <a:lumOff val="5000"/>
                  </a:schemeClr>
                </a:solidFill>
                <a:latin typeface="Abadi MT Condensed Light"/>
                <a:cs typeface="Abadi MT Condensed Light"/>
              </a:rPr>
              <a:t>WORKER NODE(s) </a:t>
            </a:r>
            <a:endParaRPr lang="en-US" sz="1000"/>
          </a:p>
        </p:txBody>
      </p:sp>
      <p:sp>
        <p:nvSpPr>
          <p:cNvPr id="66" name="Rectangle 65"/>
          <p:cNvSpPr/>
          <p:nvPr/>
        </p:nvSpPr>
        <p:spPr>
          <a:xfrm>
            <a:off x="6148076" y="4095215"/>
            <a:ext cx="1103623" cy="369332"/>
          </a:xfrm>
          <a:prstGeom prst="rect">
            <a:avLst/>
          </a:prstGeom>
          <a:ln>
            <a:noFill/>
          </a:ln>
        </p:spPr>
        <p:txBody>
          <a:bodyPr wrap="square">
            <a:spAutoFit/>
          </a:bodyPr>
          <a:lstStyle/>
          <a:p>
            <a:pPr algn="ctr"/>
            <a:r>
              <a:rPr lang="en-AU" sz="900" b="1" i="1" dirty="0">
                <a:solidFill>
                  <a:schemeClr val="tx1">
                    <a:lumMod val="95000"/>
                    <a:lumOff val="5000"/>
                  </a:schemeClr>
                </a:solidFill>
                <a:latin typeface="Abadi MT Condensed Light"/>
                <a:cs typeface="Abadi MT Condensed Light"/>
              </a:rPr>
              <a:t>RECEIVE &amp; EXECUTE</a:t>
            </a:r>
          </a:p>
          <a:p>
            <a:pPr algn="ctr"/>
            <a:r>
              <a:rPr lang="en-AU" sz="900" b="1" i="1" dirty="0">
                <a:solidFill>
                  <a:schemeClr val="tx1">
                    <a:lumMod val="95000"/>
                    <a:lumOff val="5000"/>
                  </a:schemeClr>
                </a:solidFill>
                <a:latin typeface="Abadi MT Condensed Light"/>
                <a:cs typeface="Abadi MT Condensed Light"/>
              </a:rPr>
              <a:t>OPERATION</a:t>
            </a:r>
            <a:endParaRPr lang="en-US" sz="900" i="1"/>
          </a:p>
        </p:txBody>
      </p:sp>
      <p:sp>
        <p:nvSpPr>
          <p:cNvPr id="67" name="Rectangle 66"/>
          <p:cNvSpPr/>
          <p:nvPr/>
        </p:nvSpPr>
        <p:spPr>
          <a:xfrm>
            <a:off x="3074676" y="4247615"/>
            <a:ext cx="1103623" cy="369332"/>
          </a:xfrm>
          <a:prstGeom prst="rect">
            <a:avLst/>
          </a:prstGeom>
          <a:ln>
            <a:noFill/>
          </a:ln>
        </p:spPr>
        <p:txBody>
          <a:bodyPr wrap="square">
            <a:spAutoFit/>
          </a:bodyPr>
          <a:lstStyle/>
          <a:p>
            <a:pPr algn="ctr"/>
            <a:r>
              <a:rPr lang="en-AU" sz="900" b="1" i="1" dirty="0">
                <a:solidFill>
                  <a:schemeClr val="tx1">
                    <a:lumMod val="95000"/>
                    <a:lumOff val="5000"/>
                  </a:schemeClr>
                </a:solidFill>
                <a:latin typeface="Abadi MT Condensed Light"/>
                <a:cs typeface="Abadi MT Condensed Light"/>
              </a:rPr>
              <a:t>WRITE (SEND)</a:t>
            </a:r>
          </a:p>
          <a:p>
            <a:pPr algn="ctr"/>
            <a:r>
              <a:rPr lang="en-AU" sz="900" b="1" i="1" dirty="0">
                <a:solidFill>
                  <a:schemeClr val="tx1">
                    <a:lumMod val="95000"/>
                    <a:lumOff val="5000"/>
                  </a:schemeClr>
                </a:solidFill>
                <a:latin typeface="Abadi MT Condensed Light"/>
                <a:cs typeface="Abadi MT Condensed Light"/>
              </a:rPr>
              <a:t>OPERATION</a:t>
            </a:r>
            <a:endParaRPr lang="en-US" sz="900" i="1"/>
          </a:p>
        </p:txBody>
      </p:sp>
      <p:grpSp>
        <p:nvGrpSpPr>
          <p:cNvPr id="68" name="Group 67"/>
          <p:cNvGrpSpPr/>
          <p:nvPr/>
        </p:nvGrpSpPr>
        <p:grpSpPr>
          <a:xfrm>
            <a:off x="4000945" y="4192686"/>
            <a:ext cx="971105" cy="195164"/>
            <a:chOff x="4856041" y="3621625"/>
            <a:chExt cx="1371191" cy="265813"/>
          </a:xfrm>
        </p:grpSpPr>
        <p:sp>
          <p:nvSpPr>
            <p:cNvPr id="69" name="Arc 68"/>
            <p:cNvSpPr/>
            <p:nvPr/>
          </p:nvSpPr>
          <p:spPr>
            <a:xfrm>
              <a:off x="5585456" y="3627089"/>
              <a:ext cx="285750" cy="260349"/>
            </a:xfrm>
            <a:prstGeom prst="arc">
              <a:avLst>
                <a:gd name="adj1" fmla="val 10718164"/>
                <a:gd name="adj2" fmla="val 16523874"/>
              </a:avLst>
            </a:prstGeom>
            <a:ln w="3175" cmpd="sng">
              <a:solidFill>
                <a:schemeClr val="tx2">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Arc 69"/>
            <p:cNvSpPr/>
            <p:nvPr/>
          </p:nvSpPr>
          <p:spPr>
            <a:xfrm flipH="1">
              <a:off x="5299706" y="3621625"/>
              <a:ext cx="285750" cy="260350"/>
            </a:xfrm>
            <a:prstGeom prst="arc">
              <a:avLst>
                <a:gd name="adj1" fmla="val 5409751"/>
                <a:gd name="adj2" fmla="val 10745455"/>
              </a:avLst>
            </a:prstGeom>
            <a:ln w="3175" cmpd="sng">
              <a:solidFill>
                <a:schemeClr val="tx2">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71" name="Straight Connector 70"/>
            <p:cNvCxnSpPr/>
            <p:nvPr/>
          </p:nvCxnSpPr>
          <p:spPr>
            <a:xfrm flipV="1">
              <a:off x="4856041" y="3881602"/>
              <a:ext cx="590106" cy="0"/>
            </a:xfrm>
            <a:prstGeom prst="line">
              <a:avLst/>
            </a:prstGeom>
            <a:ln w="3175" cmpd="sng">
              <a:solidFill>
                <a:schemeClr val="tx2">
                  <a:lumMod val="7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V="1">
              <a:off x="5738247" y="3627082"/>
              <a:ext cx="488985" cy="0"/>
            </a:xfrm>
            <a:prstGeom prst="line">
              <a:avLst/>
            </a:prstGeom>
            <a:ln w="3175" cmpd="sng">
              <a:solidFill>
                <a:schemeClr val="tx2">
                  <a:lumMod val="75000"/>
                </a:schemeClr>
              </a:solidFill>
              <a:tailEnd type="stealth"/>
            </a:ln>
            <a:effectLst/>
          </p:spPr>
          <p:style>
            <a:lnRef idx="2">
              <a:schemeClr val="accent1"/>
            </a:lnRef>
            <a:fillRef idx="0">
              <a:schemeClr val="accent1"/>
            </a:fillRef>
            <a:effectRef idx="1">
              <a:schemeClr val="accent1"/>
            </a:effectRef>
            <a:fontRef idx="minor">
              <a:schemeClr val="tx1"/>
            </a:fontRef>
          </p:style>
        </p:cxnSp>
      </p:grpSp>
      <p:grpSp>
        <p:nvGrpSpPr>
          <p:cNvPr id="73" name="Group 72"/>
          <p:cNvGrpSpPr/>
          <p:nvPr/>
        </p:nvGrpSpPr>
        <p:grpSpPr>
          <a:xfrm flipV="1">
            <a:off x="3994595" y="4421286"/>
            <a:ext cx="971105" cy="157064"/>
            <a:chOff x="4856041" y="3621625"/>
            <a:chExt cx="1371191" cy="265813"/>
          </a:xfrm>
        </p:grpSpPr>
        <p:sp>
          <p:nvSpPr>
            <p:cNvPr id="74" name="Arc 73"/>
            <p:cNvSpPr/>
            <p:nvPr/>
          </p:nvSpPr>
          <p:spPr>
            <a:xfrm>
              <a:off x="5585456" y="3627089"/>
              <a:ext cx="285750" cy="260349"/>
            </a:xfrm>
            <a:prstGeom prst="arc">
              <a:avLst>
                <a:gd name="adj1" fmla="val 10718164"/>
                <a:gd name="adj2" fmla="val 16523874"/>
              </a:avLst>
            </a:prstGeom>
            <a:ln w="3175" cmpd="sng">
              <a:solidFill>
                <a:schemeClr val="tx2">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Arc 74"/>
            <p:cNvSpPr/>
            <p:nvPr/>
          </p:nvSpPr>
          <p:spPr>
            <a:xfrm flipH="1">
              <a:off x="5299706" y="3621625"/>
              <a:ext cx="285750" cy="260350"/>
            </a:xfrm>
            <a:prstGeom prst="arc">
              <a:avLst>
                <a:gd name="adj1" fmla="val 5409751"/>
                <a:gd name="adj2" fmla="val 10745455"/>
              </a:avLst>
            </a:prstGeom>
            <a:ln w="3175" cmpd="sng">
              <a:solidFill>
                <a:schemeClr val="tx2">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76" name="Straight Connector 75"/>
            <p:cNvCxnSpPr/>
            <p:nvPr/>
          </p:nvCxnSpPr>
          <p:spPr>
            <a:xfrm flipV="1">
              <a:off x="4856041" y="3881602"/>
              <a:ext cx="590106" cy="0"/>
            </a:xfrm>
            <a:prstGeom prst="line">
              <a:avLst/>
            </a:prstGeom>
            <a:ln w="3175" cmpd="sng">
              <a:solidFill>
                <a:schemeClr val="tx2">
                  <a:lumMod val="7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V="1">
              <a:off x="5738247" y="3627082"/>
              <a:ext cx="488985" cy="0"/>
            </a:xfrm>
            <a:prstGeom prst="line">
              <a:avLst/>
            </a:prstGeom>
            <a:ln w="3175" cmpd="sng">
              <a:solidFill>
                <a:schemeClr val="tx2">
                  <a:lumMod val="75000"/>
                </a:schemeClr>
              </a:solidFill>
              <a:tailEnd type="stealth"/>
            </a:ln>
            <a:effectLst/>
          </p:spPr>
          <p:style>
            <a:lnRef idx="2">
              <a:schemeClr val="accent1"/>
            </a:lnRef>
            <a:fillRef idx="0">
              <a:schemeClr val="accent1"/>
            </a:fillRef>
            <a:effectRef idx="1">
              <a:schemeClr val="accent1"/>
            </a:effectRef>
            <a:fontRef idx="minor">
              <a:schemeClr val="tx1"/>
            </a:fontRef>
          </p:style>
        </p:cxnSp>
      </p:grpSp>
      <p:grpSp>
        <p:nvGrpSpPr>
          <p:cNvPr id="78" name="Group 77"/>
          <p:cNvGrpSpPr/>
          <p:nvPr/>
        </p:nvGrpSpPr>
        <p:grpSpPr>
          <a:xfrm flipV="1">
            <a:off x="5397945" y="4192686"/>
            <a:ext cx="875855" cy="118964"/>
            <a:chOff x="4856041" y="3621625"/>
            <a:chExt cx="1371191" cy="265813"/>
          </a:xfrm>
        </p:grpSpPr>
        <p:sp>
          <p:nvSpPr>
            <p:cNvPr id="79" name="Arc 78"/>
            <p:cNvSpPr/>
            <p:nvPr/>
          </p:nvSpPr>
          <p:spPr>
            <a:xfrm>
              <a:off x="5585456" y="3627089"/>
              <a:ext cx="285750" cy="260349"/>
            </a:xfrm>
            <a:prstGeom prst="arc">
              <a:avLst>
                <a:gd name="adj1" fmla="val 10718164"/>
                <a:gd name="adj2" fmla="val 16523874"/>
              </a:avLst>
            </a:prstGeom>
            <a:ln w="3175" cmpd="sng">
              <a:solidFill>
                <a:schemeClr val="tx2">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0" name="Arc 79"/>
            <p:cNvSpPr/>
            <p:nvPr/>
          </p:nvSpPr>
          <p:spPr>
            <a:xfrm flipH="1">
              <a:off x="5299706" y="3621625"/>
              <a:ext cx="285750" cy="260350"/>
            </a:xfrm>
            <a:prstGeom prst="arc">
              <a:avLst>
                <a:gd name="adj1" fmla="val 5409751"/>
                <a:gd name="adj2" fmla="val 10745455"/>
              </a:avLst>
            </a:prstGeom>
            <a:ln w="3175" cmpd="sng">
              <a:solidFill>
                <a:schemeClr val="tx2">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81" name="Straight Connector 80"/>
            <p:cNvCxnSpPr/>
            <p:nvPr/>
          </p:nvCxnSpPr>
          <p:spPr>
            <a:xfrm flipV="1">
              <a:off x="4856041" y="3881602"/>
              <a:ext cx="590106" cy="0"/>
            </a:xfrm>
            <a:prstGeom prst="line">
              <a:avLst/>
            </a:prstGeom>
            <a:ln w="3175" cmpd="sng">
              <a:solidFill>
                <a:schemeClr val="tx2">
                  <a:lumMod val="7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V="1">
              <a:off x="5738247" y="3627082"/>
              <a:ext cx="488985" cy="0"/>
            </a:xfrm>
            <a:prstGeom prst="line">
              <a:avLst/>
            </a:prstGeom>
            <a:ln w="3175" cmpd="sng">
              <a:solidFill>
                <a:schemeClr val="tx2">
                  <a:lumMod val="75000"/>
                </a:schemeClr>
              </a:solidFill>
              <a:tailEnd type="stealth"/>
            </a:ln>
            <a:effectLst/>
          </p:spPr>
          <p:style>
            <a:lnRef idx="2">
              <a:schemeClr val="accent1"/>
            </a:lnRef>
            <a:fillRef idx="0">
              <a:schemeClr val="accent1"/>
            </a:fillRef>
            <a:effectRef idx="1">
              <a:schemeClr val="accent1"/>
            </a:effectRef>
            <a:fontRef idx="minor">
              <a:schemeClr val="tx1"/>
            </a:fontRef>
          </p:style>
        </p:cxnSp>
      </p:grpSp>
      <p:grpSp>
        <p:nvGrpSpPr>
          <p:cNvPr id="83" name="Group 82"/>
          <p:cNvGrpSpPr/>
          <p:nvPr/>
        </p:nvGrpSpPr>
        <p:grpSpPr>
          <a:xfrm>
            <a:off x="5391595" y="4376836"/>
            <a:ext cx="882205" cy="195164"/>
            <a:chOff x="4856041" y="3621625"/>
            <a:chExt cx="1371191" cy="265813"/>
          </a:xfrm>
        </p:grpSpPr>
        <p:sp>
          <p:nvSpPr>
            <p:cNvPr id="84" name="Arc 83"/>
            <p:cNvSpPr/>
            <p:nvPr/>
          </p:nvSpPr>
          <p:spPr>
            <a:xfrm>
              <a:off x="5585456" y="3627089"/>
              <a:ext cx="285750" cy="260349"/>
            </a:xfrm>
            <a:prstGeom prst="arc">
              <a:avLst>
                <a:gd name="adj1" fmla="val 10718164"/>
                <a:gd name="adj2" fmla="val 16523874"/>
              </a:avLst>
            </a:prstGeom>
            <a:ln w="3175" cmpd="sng">
              <a:solidFill>
                <a:schemeClr val="tx2">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Arc 84"/>
            <p:cNvSpPr/>
            <p:nvPr/>
          </p:nvSpPr>
          <p:spPr>
            <a:xfrm flipH="1">
              <a:off x="5299706" y="3621625"/>
              <a:ext cx="285750" cy="260350"/>
            </a:xfrm>
            <a:prstGeom prst="arc">
              <a:avLst>
                <a:gd name="adj1" fmla="val 5409751"/>
                <a:gd name="adj2" fmla="val 10745455"/>
              </a:avLst>
            </a:prstGeom>
            <a:ln w="3175" cmpd="sng">
              <a:solidFill>
                <a:schemeClr val="tx2">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86" name="Straight Connector 85"/>
            <p:cNvCxnSpPr/>
            <p:nvPr/>
          </p:nvCxnSpPr>
          <p:spPr>
            <a:xfrm flipV="1">
              <a:off x="4856041" y="3881602"/>
              <a:ext cx="590106" cy="0"/>
            </a:xfrm>
            <a:prstGeom prst="line">
              <a:avLst/>
            </a:prstGeom>
            <a:ln w="3175" cmpd="sng">
              <a:solidFill>
                <a:schemeClr val="tx2">
                  <a:lumMod val="7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V="1">
              <a:off x="5738247" y="3627082"/>
              <a:ext cx="488985" cy="0"/>
            </a:xfrm>
            <a:prstGeom prst="line">
              <a:avLst/>
            </a:prstGeom>
            <a:ln w="3175" cmpd="sng">
              <a:solidFill>
                <a:schemeClr val="tx2">
                  <a:lumMod val="75000"/>
                </a:schemeClr>
              </a:solidFill>
              <a:tailEnd type="stealth"/>
            </a:ln>
            <a:effectLst/>
          </p:spPr>
          <p:style>
            <a:lnRef idx="2">
              <a:schemeClr val="accent1"/>
            </a:lnRef>
            <a:fillRef idx="0">
              <a:schemeClr val="accent1"/>
            </a:fillRef>
            <a:effectRef idx="1">
              <a:schemeClr val="accent1"/>
            </a:effectRef>
            <a:fontRef idx="minor">
              <a:schemeClr val="tx1"/>
            </a:fontRef>
          </p:style>
        </p:cxnSp>
      </p:grpSp>
      <p:grpSp>
        <p:nvGrpSpPr>
          <p:cNvPr id="88" name="Group 87"/>
          <p:cNvGrpSpPr/>
          <p:nvPr/>
        </p:nvGrpSpPr>
        <p:grpSpPr>
          <a:xfrm>
            <a:off x="7099959" y="3723709"/>
            <a:ext cx="837541" cy="599495"/>
            <a:chOff x="4843341" y="3406162"/>
            <a:chExt cx="956326" cy="475813"/>
          </a:xfrm>
        </p:grpSpPr>
        <p:sp>
          <p:nvSpPr>
            <p:cNvPr id="89" name="Arc 88"/>
            <p:cNvSpPr/>
            <p:nvPr/>
          </p:nvSpPr>
          <p:spPr>
            <a:xfrm>
              <a:off x="5382256" y="3408706"/>
              <a:ext cx="285750" cy="260350"/>
            </a:xfrm>
            <a:prstGeom prst="arc">
              <a:avLst>
                <a:gd name="adj1" fmla="val 10718164"/>
                <a:gd name="adj2" fmla="val 16523874"/>
              </a:avLst>
            </a:prstGeom>
            <a:ln w="3175" cmpd="sng">
              <a:solidFill>
                <a:schemeClr val="tx2">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0" name="Arc 89"/>
            <p:cNvSpPr/>
            <p:nvPr/>
          </p:nvSpPr>
          <p:spPr>
            <a:xfrm flipH="1">
              <a:off x="5096506" y="3621625"/>
              <a:ext cx="285750" cy="260350"/>
            </a:xfrm>
            <a:prstGeom prst="arc">
              <a:avLst>
                <a:gd name="adj1" fmla="val 5409751"/>
                <a:gd name="adj2" fmla="val 10745455"/>
              </a:avLst>
            </a:prstGeom>
            <a:ln w="3175" cmpd="sng">
              <a:solidFill>
                <a:schemeClr val="tx2">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91" name="Straight Connector 90"/>
            <p:cNvCxnSpPr/>
            <p:nvPr/>
          </p:nvCxnSpPr>
          <p:spPr>
            <a:xfrm>
              <a:off x="5383094" y="3531812"/>
              <a:ext cx="0" cy="224172"/>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4843341" y="3881602"/>
              <a:ext cx="405991" cy="0"/>
            </a:xfrm>
            <a:prstGeom prst="line">
              <a:avLst/>
            </a:prstGeom>
            <a:ln w="3175" cmpd="sng">
              <a:solidFill>
                <a:schemeClr val="tx2">
                  <a:lumMod val="7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5529139" y="3406162"/>
              <a:ext cx="270528" cy="0"/>
            </a:xfrm>
            <a:prstGeom prst="line">
              <a:avLst/>
            </a:prstGeom>
            <a:ln w="3175" cmpd="sng">
              <a:solidFill>
                <a:schemeClr val="tx2">
                  <a:lumMod val="75000"/>
                </a:schemeClr>
              </a:solidFill>
              <a:tailEnd type="stealth"/>
            </a:ln>
            <a:effectLst/>
          </p:spPr>
          <p:style>
            <a:lnRef idx="2">
              <a:schemeClr val="accent1"/>
            </a:lnRef>
            <a:fillRef idx="0">
              <a:schemeClr val="accent1"/>
            </a:fillRef>
            <a:effectRef idx="1">
              <a:schemeClr val="accent1"/>
            </a:effectRef>
            <a:fontRef idx="minor">
              <a:schemeClr val="tx1"/>
            </a:fontRef>
          </p:style>
        </p:cxnSp>
      </p:grpSp>
      <p:grpSp>
        <p:nvGrpSpPr>
          <p:cNvPr id="94" name="Group 93"/>
          <p:cNvGrpSpPr/>
          <p:nvPr/>
        </p:nvGrpSpPr>
        <p:grpSpPr>
          <a:xfrm flipV="1">
            <a:off x="4085166" y="3433237"/>
            <a:ext cx="3852333" cy="135467"/>
            <a:chOff x="1400973" y="3393137"/>
            <a:chExt cx="4398694" cy="275919"/>
          </a:xfrm>
        </p:grpSpPr>
        <p:sp>
          <p:nvSpPr>
            <p:cNvPr id="95" name="Arc 94"/>
            <p:cNvSpPr/>
            <p:nvPr/>
          </p:nvSpPr>
          <p:spPr>
            <a:xfrm>
              <a:off x="5382256" y="3408706"/>
              <a:ext cx="285750" cy="260350"/>
            </a:xfrm>
            <a:prstGeom prst="arc">
              <a:avLst>
                <a:gd name="adj1" fmla="val 10718164"/>
                <a:gd name="adj2" fmla="val 16523874"/>
              </a:avLst>
            </a:prstGeom>
            <a:ln w="3175" cmpd="sng">
              <a:solidFill>
                <a:schemeClr val="tx2">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Arc 95"/>
            <p:cNvSpPr/>
            <p:nvPr/>
          </p:nvSpPr>
          <p:spPr>
            <a:xfrm flipH="1">
              <a:off x="5096505" y="3393137"/>
              <a:ext cx="285750" cy="260350"/>
            </a:xfrm>
            <a:prstGeom prst="arc">
              <a:avLst>
                <a:gd name="adj1" fmla="val 5409751"/>
                <a:gd name="adj2" fmla="val 10745455"/>
              </a:avLst>
            </a:prstGeom>
            <a:ln w="3175" cmpd="sng">
              <a:solidFill>
                <a:schemeClr val="tx2">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97" name="Straight Connector 96"/>
            <p:cNvCxnSpPr/>
            <p:nvPr/>
          </p:nvCxnSpPr>
          <p:spPr>
            <a:xfrm flipV="1">
              <a:off x="1400973" y="3653122"/>
              <a:ext cx="3848359" cy="0"/>
            </a:xfrm>
            <a:prstGeom prst="line">
              <a:avLst/>
            </a:prstGeom>
            <a:ln w="3175" cmpd="sng">
              <a:solidFill>
                <a:schemeClr val="tx2">
                  <a:lumMod val="7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5529139" y="3406162"/>
              <a:ext cx="270528" cy="0"/>
            </a:xfrm>
            <a:prstGeom prst="line">
              <a:avLst/>
            </a:prstGeom>
            <a:ln w="3175" cmpd="sng">
              <a:solidFill>
                <a:schemeClr val="tx2">
                  <a:lumMod val="75000"/>
                </a:schemeClr>
              </a:solidFill>
              <a:tailEnd type="stealth"/>
            </a:ln>
            <a:effectLst/>
          </p:spPr>
          <p:style>
            <a:lnRef idx="2">
              <a:schemeClr val="accent1"/>
            </a:lnRef>
            <a:fillRef idx="0">
              <a:schemeClr val="accent1"/>
            </a:fillRef>
            <a:effectRef idx="1">
              <a:schemeClr val="accent1"/>
            </a:effectRef>
            <a:fontRef idx="minor">
              <a:schemeClr val="tx1"/>
            </a:fontRef>
          </p:style>
        </p:cxnSp>
      </p:grpSp>
      <p:cxnSp>
        <p:nvCxnSpPr>
          <p:cNvPr id="99" name="Straight Connector 98"/>
          <p:cNvCxnSpPr/>
          <p:nvPr/>
        </p:nvCxnSpPr>
        <p:spPr>
          <a:xfrm flipH="1">
            <a:off x="2300811" y="5314944"/>
            <a:ext cx="1919822" cy="0"/>
          </a:xfrm>
          <a:prstGeom prst="line">
            <a:avLst/>
          </a:prstGeom>
          <a:ln w="3175" cmpd="sng">
            <a:solidFill>
              <a:schemeClr val="tx2">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H="1">
            <a:off x="4620678" y="5314944"/>
            <a:ext cx="2664889" cy="0"/>
          </a:xfrm>
          <a:prstGeom prst="line">
            <a:avLst/>
          </a:prstGeom>
          <a:ln w="3175" cmpd="sng">
            <a:solidFill>
              <a:schemeClr val="tx2">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H="1">
            <a:off x="7717367" y="5306477"/>
            <a:ext cx="1354671" cy="0"/>
          </a:xfrm>
          <a:prstGeom prst="line">
            <a:avLst/>
          </a:prstGeom>
          <a:ln w="3175" cmpd="sng">
            <a:solidFill>
              <a:schemeClr val="tx2">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02" name="Rectangle 101"/>
          <p:cNvSpPr/>
          <p:nvPr/>
        </p:nvSpPr>
        <p:spPr>
          <a:xfrm>
            <a:off x="2955651" y="5331367"/>
            <a:ext cx="689612" cy="369332"/>
          </a:xfrm>
          <a:prstGeom prst="rect">
            <a:avLst/>
          </a:prstGeom>
        </p:spPr>
        <p:txBody>
          <a:bodyPr wrap="none">
            <a:spAutoFit/>
          </a:bodyPr>
          <a:lstStyle/>
          <a:p>
            <a:pPr>
              <a:spcBef>
                <a:spcPts val="300"/>
              </a:spcBef>
              <a:spcAft>
                <a:spcPts val="300"/>
              </a:spcAft>
            </a:pPr>
            <a:r>
              <a:rPr lang="en-AU" b="1" dirty="0">
                <a:solidFill>
                  <a:schemeClr val="tx1">
                    <a:lumMod val="95000"/>
                    <a:lumOff val="5000"/>
                  </a:schemeClr>
                </a:solidFill>
                <a:latin typeface="Abadi MT Condensed Light"/>
                <a:cs typeface="Abadi MT Condensed Light"/>
              </a:rPr>
              <a:t>TIER 1</a:t>
            </a:r>
          </a:p>
        </p:txBody>
      </p:sp>
      <p:sp>
        <p:nvSpPr>
          <p:cNvPr id="103" name="Rectangle 102"/>
          <p:cNvSpPr/>
          <p:nvPr/>
        </p:nvSpPr>
        <p:spPr>
          <a:xfrm>
            <a:off x="5605718" y="5314434"/>
            <a:ext cx="689612" cy="369332"/>
          </a:xfrm>
          <a:prstGeom prst="rect">
            <a:avLst/>
          </a:prstGeom>
        </p:spPr>
        <p:txBody>
          <a:bodyPr wrap="none">
            <a:spAutoFit/>
          </a:bodyPr>
          <a:lstStyle/>
          <a:p>
            <a:pPr>
              <a:spcBef>
                <a:spcPts val="300"/>
              </a:spcBef>
              <a:spcAft>
                <a:spcPts val="300"/>
              </a:spcAft>
            </a:pPr>
            <a:r>
              <a:rPr lang="en-AU" b="1" dirty="0">
                <a:solidFill>
                  <a:schemeClr val="tx1">
                    <a:lumMod val="95000"/>
                    <a:lumOff val="5000"/>
                  </a:schemeClr>
                </a:solidFill>
                <a:latin typeface="Abadi MT Condensed Light"/>
                <a:cs typeface="Abadi MT Condensed Light"/>
              </a:rPr>
              <a:t>TIER 2</a:t>
            </a:r>
          </a:p>
        </p:txBody>
      </p:sp>
      <p:sp>
        <p:nvSpPr>
          <p:cNvPr id="104" name="Rectangle 103"/>
          <p:cNvSpPr/>
          <p:nvPr/>
        </p:nvSpPr>
        <p:spPr>
          <a:xfrm>
            <a:off x="8035643" y="5305968"/>
            <a:ext cx="689612" cy="369332"/>
          </a:xfrm>
          <a:prstGeom prst="rect">
            <a:avLst/>
          </a:prstGeom>
        </p:spPr>
        <p:txBody>
          <a:bodyPr wrap="none">
            <a:spAutoFit/>
          </a:bodyPr>
          <a:lstStyle/>
          <a:p>
            <a:pPr>
              <a:spcBef>
                <a:spcPts val="300"/>
              </a:spcBef>
              <a:spcAft>
                <a:spcPts val="300"/>
              </a:spcAft>
            </a:pPr>
            <a:r>
              <a:rPr lang="en-AU" b="1" dirty="0">
                <a:solidFill>
                  <a:schemeClr val="tx1">
                    <a:lumMod val="95000"/>
                    <a:lumOff val="5000"/>
                  </a:schemeClr>
                </a:solidFill>
                <a:latin typeface="Abadi MT Condensed Light"/>
                <a:cs typeface="Abadi MT Condensed Light"/>
              </a:rPr>
              <a:t>TIER 3</a:t>
            </a:r>
          </a:p>
        </p:txBody>
      </p:sp>
      <p:grpSp>
        <p:nvGrpSpPr>
          <p:cNvPr id="105" name="Group 104"/>
          <p:cNvGrpSpPr/>
          <p:nvPr/>
        </p:nvGrpSpPr>
        <p:grpSpPr>
          <a:xfrm>
            <a:off x="896182" y="3814233"/>
            <a:ext cx="1144282" cy="1110461"/>
            <a:chOff x="3691878" y="3759201"/>
            <a:chExt cx="1144282" cy="1110461"/>
          </a:xfrm>
        </p:grpSpPr>
        <p:grpSp>
          <p:nvGrpSpPr>
            <p:cNvPr id="106" name="Group 105"/>
            <p:cNvGrpSpPr/>
            <p:nvPr/>
          </p:nvGrpSpPr>
          <p:grpSpPr>
            <a:xfrm>
              <a:off x="3691878" y="3953469"/>
              <a:ext cx="1144282" cy="916193"/>
              <a:chOff x="4494518" y="4613869"/>
              <a:chExt cx="1144282" cy="916193"/>
            </a:xfrm>
          </p:grpSpPr>
          <p:sp>
            <p:nvSpPr>
              <p:cNvPr id="108" name="Rectangle 107"/>
              <p:cNvSpPr/>
              <p:nvPr/>
            </p:nvSpPr>
            <p:spPr>
              <a:xfrm>
                <a:off x="4494518" y="5068397"/>
                <a:ext cx="1144282" cy="461665"/>
              </a:xfrm>
              <a:prstGeom prst="rect">
                <a:avLst/>
              </a:prstGeom>
            </p:spPr>
            <p:txBody>
              <a:bodyPr wrap="square">
                <a:spAutoFit/>
              </a:bodyPr>
              <a:lstStyle/>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LOAD </a:t>
                </a:r>
                <a:br>
                  <a:rPr lang="en-AU" sz="1200" b="1" dirty="0">
                    <a:solidFill>
                      <a:schemeClr val="tx1">
                        <a:lumMod val="95000"/>
                        <a:lumOff val="5000"/>
                      </a:schemeClr>
                    </a:solidFill>
                    <a:latin typeface="Abadi MT Condensed Light"/>
                    <a:cs typeface="Abadi MT Condensed Light"/>
                  </a:rPr>
                </a:br>
                <a:r>
                  <a:rPr lang="en-AU" sz="1200" b="1" dirty="0">
                    <a:solidFill>
                      <a:schemeClr val="tx1">
                        <a:lumMod val="95000"/>
                        <a:lumOff val="5000"/>
                      </a:schemeClr>
                    </a:solidFill>
                    <a:latin typeface="Abadi MT Condensed Light"/>
                    <a:cs typeface="Abadi MT Condensed Light"/>
                  </a:rPr>
                  <a:t>BALANCER</a:t>
                </a:r>
              </a:p>
            </p:txBody>
          </p:sp>
          <p:sp>
            <p:nvSpPr>
              <p:cNvPr id="109" name="Cloud 108"/>
              <p:cNvSpPr/>
              <p:nvPr/>
            </p:nvSpPr>
            <p:spPr>
              <a:xfrm>
                <a:off x="4562014" y="4613869"/>
                <a:ext cx="915922" cy="461899"/>
              </a:xfrm>
              <a:prstGeom prst="cloud">
                <a:avLst/>
              </a:prstGeom>
              <a:gradFill>
                <a:gsLst>
                  <a:gs pos="0">
                    <a:schemeClr val="tx2">
                      <a:lumMod val="20000"/>
                      <a:lumOff val="80000"/>
                    </a:schemeClr>
                  </a:gs>
                  <a:gs pos="57000">
                    <a:schemeClr val="bg1"/>
                  </a:gs>
                </a:gsLst>
              </a:gradFill>
              <a:ln>
                <a:gradFill flip="none" rotWithShape="1">
                  <a:gsLst>
                    <a:gs pos="0">
                      <a:schemeClr val="accent1"/>
                    </a:gs>
                    <a:gs pos="100000">
                      <a:schemeClr val="tx2">
                        <a:lumMod val="40000"/>
                        <a:lumOff val="60000"/>
                      </a:schemeClr>
                    </a:gs>
                  </a:gsLst>
                  <a:lin ang="0" scaled="1"/>
                  <a:tileRect/>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grpSp>
        <p:pic>
          <p:nvPicPr>
            <p:cNvPr id="107" name="Picture 106" descr="Server Slick Drive (CC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9221" y="3759201"/>
              <a:ext cx="579968" cy="579968"/>
            </a:xfrm>
            <a:prstGeom prst="rect">
              <a:avLst/>
            </a:prstGeom>
          </p:spPr>
        </p:pic>
      </p:grpSp>
      <p:cxnSp>
        <p:nvCxnSpPr>
          <p:cNvPr id="110" name="Straight Connector 109"/>
          <p:cNvCxnSpPr/>
          <p:nvPr/>
        </p:nvCxnSpPr>
        <p:spPr>
          <a:xfrm flipV="1">
            <a:off x="1958694" y="4164943"/>
            <a:ext cx="314606" cy="0"/>
          </a:xfrm>
          <a:prstGeom prst="line">
            <a:avLst/>
          </a:prstGeom>
          <a:ln w="3175" cmpd="sng">
            <a:solidFill>
              <a:schemeClr val="tx2">
                <a:lumMod val="75000"/>
              </a:schemeClr>
            </a:solidFill>
            <a:tailEnd type="stealth"/>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536294" y="4190343"/>
            <a:ext cx="314606" cy="0"/>
          </a:xfrm>
          <a:prstGeom prst="line">
            <a:avLst/>
          </a:prstGeom>
          <a:ln w="3175" cmpd="sng">
            <a:solidFill>
              <a:schemeClr val="tx2">
                <a:lumMod val="75000"/>
              </a:schemeClr>
            </a:solidFill>
            <a:tailEnd type="stealth"/>
          </a:ln>
          <a:effectLst/>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495300" y="3276600"/>
            <a:ext cx="8216900" cy="1854200"/>
            <a:chOff x="495300" y="3276600"/>
            <a:chExt cx="8216900" cy="1854200"/>
          </a:xfrm>
        </p:grpSpPr>
        <p:pic>
          <p:nvPicPr>
            <p:cNvPr id="112" name="Picture 111" descr="cross_48.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5300" y="4025900"/>
              <a:ext cx="317500" cy="317500"/>
            </a:xfrm>
            <a:prstGeom prst="rect">
              <a:avLst/>
            </a:prstGeom>
          </p:spPr>
        </p:pic>
        <p:pic>
          <p:nvPicPr>
            <p:cNvPr id="113" name="Picture 112" descr="cross_48.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9700" y="3797300"/>
              <a:ext cx="317500" cy="317500"/>
            </a:xfrm>
            <a:prstGeom prst="rect">
              <a:avLst/>
            </a:prstGeom>
          </p:spPr>
        </p:pic>
        <p:pic>
          <p:nvPicPr>
            <p:cNvPr id="114" name="Picture 113" descr="cross_48.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05000" y="4000500"/>
              <a:ext cx="317500" cy="317500"/>
            </a:xfrm>
            <a:prstGeom prst="rect">
              <a:avLst/>
            </a:prstGeom>
          </p:spPr>
        </p:pic>
        <p:pic>
          <p:nvPicPr>
            <p:cNvPr id="115" name="Picture 114" descr="cross_48.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08300" y="4813300"/>
              <a:ext cx="317500" cy="317500"/>
            </a:xfrm>
            <a:prstGeom prst="rect">
              <a:avLst/>
            </a:prstGeom>
          </p:spPr>
        </p:pic>
        <p:pic>
          <p:nvPicPr>
            <p:cNvPr id="116" name="Picture 115" descr="cross_48.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62600" y="3276600"/>
              <a:ext cx="317500" cy="317500"/>
            </a:xfrm>
            <a:prstGeom prst="rect">
              <a:avLst/>
            </a:prstGeom>
          </p:spPr>
        </p:pic>
        <p:pic>
          <p:nvPicPr>
            <p:cNvPr id="117" name="Picture 116" descr="cross_48.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94700" y="4089400"/>
              <a:ext cx="317500" cy="317500"/>
            </a:xfrm>
            <a:prstGeom prst="rect">
              <a:avLst/>
            </a:prstGeom>
          </p:spPr>
        </p:pic>
        <p:pic>
          <p:nvPicPr>
            <p:cNvPr id="118" name="Picture 117" descr="cross_48.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1000" y="4762500"/>
              <a:ext cx="317500" cy="317500"/>
            </a:xfrm>
            <a:prstGeom prst="rect">
              <a:avLst/>
            </a:prstGeom>
          </p:spPr>
        </p:pic>
        <p:pic>
          <p:nvPicPr>
            <p:cNvPr id="119" name="Picture 118" descr="cross_48.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07000" y="4584700"/>
              <a:ext cx="317500" cy="317500"/>
            </a:xfrm>
            <a:prstGeom prst="rect">
              <a:avLst/>
            </a:prstGeom>
          </p:spPr>
        </p:pic>
        <p:pic>
          <p:nvPicPr>
            <p:cNvPr id="120" name="Picture 119" descr="cross_48.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9900" y="4241800"/>
              <a:ext cx="317500" cy="317500"/>
            </a:xfrm>
            <a:prstGeom prst="rect">
              <a:avLst/>
            </a:prstGeom>
          </p:spPr>
        </p:pic>
        <p:pic>
          <p:nvPicPr>
            <p:cNvPr id="121" name="Picture 120" descr="cross_48.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78500" y="4178300"/>
              <a:ext cx="317500" cy="317500"/>
            </a:xfrm>
            <a:prstGeom prst="rect">
              <a:avLst/>
            </a:prstGeom>
          </p:spPr>
        </p:pic>
        <p:pic>
          <p:nvPicPr>
            <p:cNvPr id="122" name="Picture 121" descr="cross_48.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8700" y="4127500"/>
              <a:ext cx="317500" cy="317500"/>
            </a:xfrm>
            <a:prstGeom prst="rect">
              <a:avLst/>
            </a:prstGeom>
          </p:spPr>
        </p:pic>
      </p:grpSp>
    </p:spTree>
    <p:extLst>
      <p:ext uri="{BB962C8B-B14F-4D97-AF65-F5344CB8AC3E}">
        <p14:creationId xmlns:p14="http://schemas.microsoft.com/office/powerpoint/2010/main" val="30738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1955" y="15112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2117" y="-95779"/>
            <a:ext cx="9144000" cy="1143000"/>
          </a:xfrm>
        </p:spPr>
        <p:txBody>
          <a:bodyPr/>
          <a:lstStyle/>
          <a:p>
            <a:r>
              <a:rPr lang="en-US" b="0"/>
              <a:t>Availability</a:t>
            </a:r>
          </a:p>
        </p:txBody>
      </p:sp>
      <p:sp>
        <p:nvSpPr>
          <p:cNvPr id="4" name="Date Placeholder 3"/>
          <p:cNvSpPr>
            <a:spLocks noGrp="1"/>
          </p:cNvSpPr>
          <p:nvPr>
            <p:ph type="dt" sz="half" idx="10"/>
          </p:nvPr>
        </p:nvSpPr>
        <p:spPr/>
        <p:txBody>
          <a:bodyPr/>
          <a:lstStyle/>
          <a:p>
            <a:fld id="{3D204B18-9485-D74D-B2B3-6C26E88E40BB}" type="datetime1">
              <a:rPr lang="en-AU"/>
              <a:pPr/>
              <a:t>2/5/18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12</a:t>
            </a:fld>
            <a:endParaRPr lang="en-US"/>
          </a:p>
        </p:txBody>
      </p:sp>
      <p:cxnSp>
        <p:nvCxnSpPr>
          <p:cNvPr id="55" name="Straight Connector 54"/>
          <p:cNvCxnSpPr/>
          <p:nvPr/>
        </p:nvCxnSpPr>
        <p:spPr>
          <a:xfrm>
            <a:off x="1947331"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2709" y="1573655"/>
            <a:ext cx="1904981" cy="830997"/>
          </a:xfrm>
          <a:prstGeom prst="rect">
            <a:avLst/>
          </a:prstGeom>
          <a:noFill/>
        </p:spPr>
        <p:txBody>
          <a:bodyPr wrap="square" rtlCol="0">
            <a:spAutoFit/>
          </a:bodyPr>
          <a:lstStyle/>
          <a:p>
            <a:pPr algn="r"/>
            <a:r>
              <a:rPr lang="en-US" sz="2400" b="1">
                <a:solidFill>
                  <a:srgbClr val="1F497D">
                    <a:lumMod val="75000"/>
                  </a:srgbClr>
                </a:solidFill>
                <a:latin typeface="Abadi MT Condensed Extra Bold"/>
                <a:cs typeface="Abadi MT Condensed Extra Bold"/>
              </a:rPr>
              <a:t>AVAILABILITY DESIGN</a:t>
            </a:r>
            <a:endParaRPr lang="en-US">
              <a:solidFill>
                <a:schemeClr val="tx2">
                  <a:lumMod val="75000"/>
                </a:schemeClr>
              </a:solidFill>
              <a:latin typeface="Abadi MT Condensed Extra Bold"/>
              <a:cs typeface="Abadi MT Condensed Extra Bold"/>
            </a:endParaRPr>
          </a:p>
        </p:txBody>
      </p:sp>
      <p:sp>
        <p:nvSpPr>
          <p:cNvPr id="58" name="TextBox 57"/>
          <p:cNvSpPr txBox="1"/>
          <p:nvPr/>
        </p:nvSpPr>
        <p:spPr>
          <a:xfrm>
            <a:off x="2019294" y="1553624"/>
            <a:ext cx="7048505" cy="1390124"/>
          </a:xfrm>
          <a:prstGeom prst="rect">
            <a:avLst/>
          </a:prstGeom>
          <a:noFill/>
        </p:spPr>
        <p:txBody>
          <a:bodyPr wrap="square" rtlCol="0">
            <a:spAutoFit/>
          </a:bodyPr>
          <a:lstStyle/>
          <a:p>
            <a:r>
              <a:rPr lang="en-US" sz="3000">
                <a:latin typeface="Abadi MT Condensed Light"/>
                <a:cs typeface="Abadi MT Condensed Light"/>
              </a:rPr>
              <a:t>Engineering availability</a:t>
            </a:r>
          </a:p>
          <a:p>
            <a:pPr lvl="0">
              <a:spcBef>
                <a:spcPts val="1000"/>
              </a:spcBef>
            </a:pPr>
            <a:r>
              <a:rPr lang="en-US" sz="2300" i="1">
                <a:solidFill>
                  <a:prstClr val="black">
                    <a:lumMod val="65000"/>
                    <a:lumOff val="35000"/>
                  </a:prstClr>
                </a:solidFill>
                <a:latin typeface="Abadi MT Condensed Light"/>
                <a:cs typeface="Abadi MT Condensed Light"/>
              </a:rPr>
              <a:t>We can classify the failures identified in the previous diagram into three major categories:</a:t>
            </a:r>
          </a:p>
        </p:txBody>
      </p:sp>
      <p:grpSp>
        <p:nvGrpSpPr>
          <p:cNvPr id="19" name="Group 18"/>
          <p:cNvGrpSpPr/>
          <p:nvPr/>
        </p:nvGrpSpPr>
        <p:grpSpPr>
          <a:xfrm>
            <a:off x="910175" y="2940907"/>
            <a:ext cx="8233824" cy="1148493"/>
            <a:chOff x="571500" y="2839338"/>
            <a:chExt cx="8233824" cy="1148493"/>
          </a:xfrm>
        </p:grpSpPr>
        <p:grpSp>
          <p:nvGrpSpPr>
            <p:cNvPr id="20" name="Group 19"/>
            <p:cNvGrpSpPr/>
            <p:nvPr/>
          </p:nvGrpSpPr>
          <p:grpSpPr>
            <a:xfrm>
              <a:off x="571500" y="2946242"/>
              <a:ext cx="8233824" cy="1041589"/>
              <a:chOff x="1181100" y="2527142"/>
              <a:chExt cx="8233824" cy="1041589"/>
            </a:xfrm>
          </p:grpSpPr>
          <p:grpSp>
            <p:nvGrpSpPr>
              <p:cNvPr id="22" name="Group 21"/>
              <p:cNvGrpSpPr/>
              <p:nvPr/>
            </p:nvGrpSpPr>
            <p:grpSpPr>
              <a:xfrm>
                <a:off x="1651215" y="2527144"/>
                <a:ext cx="7763709" cy="1041587"/>
                <a:chOff x="3483167" y="4206121"/>
                <a:chExt cx="6300562" cy="1848440"/>
              </a:xfrm>
              <a:solidFill>
                <a:schemeClr val="accent6">
                  <a:lumMod val="20000"/>
                  <a:lumOff val="80000"/>
                </a:schemeClr>
              </a:solidFill>
            </p:grpSpPr>
            <p:sp>
              <p:nvSpPr>
                <p:cNvPr id="25" name="Rectangle 24"/>
                <p:cNvSpPr/>
                <p:nvPr/>
              </p:nvSpPr>
              <p:spPr>
                <a:xfrm>
                  <a:off x="3483167" y="4206121"/>
                  <a:ext cx="6300562" cy="184844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3966313" y="4270711"/>
                  <a:ext cx="5487606" cy="600811"/>
                </a:xfrm>
                <a:prstGeom prst="rect">
                  <a:avLst/>
                </a:prstGeom>
                <a:noFill/>
              </p:spPr>
              <p:txBody>
                <a:bodyPr wrap="square" lIns="0" tIns="0" rIns="108000" bIns="0" rtlCol="0" anchor="t" anchorCtr="0">
                  <a:spAutoFit/>
                </a:bodyPr>
                <a:lstStyle>
                  <a:defPPr>
                    <a:defRPr lang="en-US"/>
                  </a:defPPr>
                  <a:lvl1pPr marL="180000">
                    <a:defRPr sz="2400">
                      <a:solidFill>
                        <a:srgbClr val="B27979"/>
                      </a:solidFill>
                      <a:latin typeface="Abadi MT Condensed Light"/>
                      <a:cs typeface="Abadi MT Condensed Light"/>
                    </a:defRPr>
                  </a:lvl1pPr>
                </a:lstStyle>
                <a:p>
                  <a:pPr marL="90488"/>
                  <a:r>
                    <a:rPr lang="en-US" sz="2200" dirty="0"/>
                    <a:t>FAILURES UNDER OUR CONTROL </a:t>
                  </a:r>
                </a:p>
              </p:txBody>
            </p:sp>
          </p:grpSp>
          <p:sp>
            <p:nvSpPr>
              <p:cNvPr id="23" name="Rectangle 22"/>
              <p:cNvSpPr/>
              <p:nvPr/>
            </p:nvSpPr>
            <p:spPr>
              <a:xfrm>
                <a:off x="1181100" y="2527142"/>
                <a:ext cx="1039987" cy="1041589"/>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2217132" y="2967593"/>
                <a:ext cx="7053860" cy="492443"/>
              </a:xfrm>
              <a:prstGeom prst="rect">
                <a:avLst/>
              </a:prstGeom>
              <a:noFill/>
            </p:spPr>
            <p:txBody>
              <a:bodyPr wrap="square" lIns="108000" tIns="0" rIns="108000" bIns="0" rtlCol="0" anchor="t" anchorCtr="0">
                <a:spAutoFit/>
              </a:bodyPr>
              <a:lstStyle>
                <a:defPPr>
                  <a:defRPr lang="en-US"/>
                </a:defPPr>
                <a:lvl1pPr>
                  <a:spcAft>
                    <a:spcPts val="600"/>
                  </a:spcAft>
                  <a:defRPr i="1">
                    <a:solidFill>
                      <a:srgbClr val="B27979"/>
                    </a:solidFill>
                    <a:latin typeface="Abadi MT Condensed Light"/>
                    <a:cs typeface="Abadi MT Condensed Light"/>
                  </a:defRPr>
                </a:lvl1pPr>
              </a:lstStyle>
              <a:p>
                <a:r>
                  <a:rPr lang="en-US" sz="1600" dirty="0"/>
                  <a:t>These failures primarily relate to the component that we own and develop in the application. These are “under our control” because we can fix them.</a:t>
                </a:r>
              </a:p>
            </p:txBody>
          </p:sp>
        </p:grpSp>
        <p:sp>
          <p:nvSpPr>
            <p:cNvPr id="21" name="TextBox 20"/>
            <p:cNvSpPr txBox="1"/>
            <p:nvPr/>
          </p:nvSpPr>
          <p:spPr>
            <a:xfrm>
              <a:off x="684509" y="283933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t>01</a:t>
              </a:r>
            </a:p>
          </p:txBody>
        </p:sp>
      </p:grpSp>
      <p:grpSp>
        <p:nvGrpSpPr>
          <p:cNvPr id="33" name="Group 32"/>
          <p:cNvGrpSpPr/>
          <p:nvPr/>
        </p:nvGrpSpPr>
        <p:grpSpPr>
          <a:xfrm>
            <a:off x="910175" y="4026770"/>
            <a:ext cx="8233825" cy="1167501"/>
            <a:chOff x="571500" y="3874388"/>
            <a:chExt cx="8233825" cy="1167501"/>
          </a:xfrm>
        </p:grpSpPr>
        <p:grpSp>
          <p:nvGrpSpPr>
            <p:cNvPr id="34" name="Group 33"/>
            <p:cNvGrpSpPr/>
            <p:nvPr/>
          </p:nvGrpSpPr>
          <p:grpSpPr>
            <a:xfrm>
              <a:off x="571500" y="4008766"/>
              <a:ext cx="8233825" cy="1033123"/>
              <a:chOff x="1181100" y="3792866"/>
              <a:chExt cx="8233825" cy="1033123"/>
            </a:xfrm>
          </p:grpSpPr>
          <p:sp>
            <p:nvSpPr>
              <p:cNvPr id="36" name="Rectangle 35"/>
              <p:cNvSpPr/>
              <p:nvPr/>
            </p:nvSpPr>
            <p:spPr>
              <a:xfrm>
                <a:off x="2209800" y="3792866"/>
                <a:ext cx="7205125" cy="1033123"/>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2227562" y="4186239"/>
                <a:ext cx="7068830" cy="492443"/>
              </a:xfrm>
              <a:prstGeom prst="rect">
                <a:avLst/>
              </a:prstGeom>
              <a:noFill/>
            </p:spPr>
            <p:txBody>
              <a:bodyPr wrap="square" lIns="108000" tIns="0" rIns="108000" bIns="0" rtlCol="0" anchor="t" anchorCtr="0">
                <a:spAutoFit/>
              </a:bodyPr>
              <a:lstStyle>
                <a:defPPr>
                  <a:defRPr lang="en-US"/>
                </a:defPPr>
                <a:lvl1pPr>
                  <a:spcAft>
                    <a:spcPts val="600"/>
                  </a:spcAft>
                  <a:defRPr i="1">
                    <a:solidFill>
                      <a:schemeClr val="accent5">
                        <a:lumMod val="75000"/>
                      </a:schemeClr>
                    </a:solidFill>
                    <a:latin typeface="Abadi MT Condensed Light"/>
                    <a:cs typeface="Abadi MT Condensed Light"/>
                  </a:defRPr>
                </a:lvl1pPr>
              </a:lstStyle>
              <a:p>
                <a:r>
                  <a:rPr lang="en-US" sz="1600" dirty="0"/>
                  <a:t>These are failures primarily related to services that we leverage in our application. We do not own them, but we can provision and dismiss failing instances of these services to attenuate the effect.</a:t>
                </a:r>
              </a:p>
            </p:txBody>
          </p:sp>
          <p:sp>
            <p:nvSpPr>
              <p:cNvPr id="38" name="Rectangle 37"/>
              <p:cNvSpPr/>
              <p:nvPr/>
            </p:nvSpPr>
            <p:spPr>
              <a:xfrm>
                <a:off x="1181100" y="3792866"/>
                <a:ext cx="1032935" cy="1033123"/>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2146625" y="3834559"/>
                <a:ext cx="7026999" cy="338554"/>
              </a:xfrm>
              <a:prstGeom prst="rect">
                <a:avLst/>
              </a:prstGeom>
              <a:noFill/>
            </p:spPr>
            <p:txBody>
              <a:bodyPr wrap="square" lIns="0" tIns="0" rIns="108000" bIns="0" rtlCol="0" anchor="t" anchorCtr="0">
                <a:spAutoFit/>
              </a:bodyPr>
              <a:lstStyle/>
              <a:p>
                <a:pPr marL="180000"/>
                <a:r>
                  <a:rPr lang="en-US" sz="2200" dirty="0">
                    <a:solidFill>
                      <a:schemeClr val="accent5">
                        <a:lumMod val="75000"/>
                      </a:schemeClr>
                    </a:solidFill>
                    <a:latin typeface="Abadi MT Condensed Light"/>
                    <a:cs typeface="Abadi MT Condensed Light"/>
                  </a:rPr>
                  <a:t>FAILURES PARTIALLY UNDER OUR CONTROL</a:t>
                </a:r>
              </a:p>
            </p:txBody>
          </p:sp>
        </p:grpSp>
        <p:sp>
          <p:nvSpPr>
            <p:cNvPr id="35" name="TextBox 34"/>
            <p:cNvSpPr txBox="1"/>
            <p:nvPr/>
          </p:nvSpPr>
          <p:spPr>
            <a:xfrm>
              <a:off x="665459" y="387438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solidFill>
                    <a:schemeClr val="accent5">
                      <a:lumMod val="20000"/>
                      <a:lumOff val="80000"/>
                    </a:schemeClr>
                  </a:solidFill>
                </a:rPr>
                <a:t>02</a:t>
              </a:r>
            </a:p>
          </p:txBody>
        </p:sp>
      </p:grpSp>
      <p:grpSp>
        <p:nvGrpSpPr>
          <p:cNvPr id="40" name="Group 39"/>
          <p:cNvGrpSpPr/>
          <p:nvPr/>
        </p:nvGrpSpPr>
        <p:grpSpPr>
          <a:xfrm>
            <a:off x="910180" y="5127446"/>
            <a:ext cx="8233821" cy="1171754"/>
            <a:chOff x="571500" y="4890388"/>
            <a:chExt cx="8233821" cy="1171754"/>
          </a:xfrm>
        </p:grpSpPr>
        <p:grpSp>
          <p:nvGrpSpPr>
            <p:cNvPr id="41" name="Group 40"/>
            <p:cNvGrpSpPr/>
            <p:nvPr/>
          </p:nvGrpSpPr>
          <p:grpSpPr>
            <a:xfrm>
              <a:off x="571500" y="5024809"/>
              <a:ext cx="8233821" cy="1037333"/>
              <a:chOff x="1092200" y="5016343"/>
              <a:chExt cx="8233821" cy="1037333"/>
            </a:xfrm>
          </p:grpSpPr>
          <p:grpSp>
            <p:nvGrpSpPr>
              <p:cNvPr id="43" name="Group 42"/>
              <p:cNvGrpSpPr/>
              <p:nvPr/>
            </p:nvGrpSpPr>
            <p:grpSpPr>
              <a:xfrm>
                <a:off x="1092200" y="5016343"/>
                <a:ext cx="8233821" cy="1037333"/>
                <a:chOff x="884551" y="5261581"/>
                <a:chExt cx="8233821" cy="1037333"/>
              </a:xfrm>
            </p:grpSpPr>
            <p:grpSp>
              <p:nvGrpSpPr>
                <p:cNvPr id="45" name="Group 44"/>
                <p:cNvGrpSpPr/>
                <p:nvPr/>
              </p:nvGrpSpPr>
              <p:grpSpPr>
                <a:xfrm>
                  <a:off x="1925952" y="5261581"/>
                  <a:ext cx="7192420" cy="1037333"/>
                  <a:chOff x="3946789" y="4206119"/>
                  <a:chExt cx="5836938" cy="1840890"/>
                </a:xfrm>
              </p:grpSpPr>
              <p:sp>
                <p:nvSpPr>
                  <p:cNvPr id="47" name="Rectangle 46"/>
                  <p:cNvSpPr/>
                  <p:nvPr/>
                </p:nvSpPr>
                <p:spPr>
                  <a:xfrm>
                    <a:off x="3946789" y="4206119"/>
                    <a:ext cx="5836938" cy="1840890"/>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TextBox 49"/>
                  <p:cNvSpPr txBox="1"/>
                  <p:nvPr/>
                </p:nvSpPr>
                <p:spPr>
                  <a:xfrm>
                    <a:off x="3956007" y="4270710"/>
                    <a:ext cx="5745266" cy="600811"/>
                  </a:xfrm>
                  <a:prstGeom prst="rect">
                    <a:avLst/>
                  </a:prstGeom>
                  <a:noFill/>
                </p:spPr>
                <p:txBody>
                  <a:bodyPr wrap="square" lIns="0" tIns="0" rIns="108000" bIns="0" rtlCol="0" anchor="t" anchorCtr="0">
                    <a:spAutoFit/>
                  </a:bodyPr>
                  <a:lstStyle/>
                  <a:p>
                    <a:pPr marL="1404000" indent="-1285200"/>
                    <a:r>
                      <a:rPr lang="en-US" sz="2200" dirty="0">
                        <a:solidFill>
                          <a:schemeClr val="accent1">
                            <a:lumMod val="75000"/>
                          </a:schemeClr>
                        </a:solidFill>
                        <a:latin typeface="Abadi MT Condensed Light"/>
                        <a:cs typeface="Abadi MT Condensed Light"/>
                      </a:rPr>
                      <a:t>FAILURES COMPLETELY OUT OF OUR CONTROL</a:t>
                    </a:r>
                  </a:p>
                </p:txBody>
              </p:sp>
            </p:grpSp>
            <p:sp>
              <p:nvSpPr>
                <p:cNvPr id="46" name="Rectangle 45"/>
                <p:cNvSpPr/>
                <p:nvPr/>
              </p:nvSpPr>
              <p:spPr>
                <a:xfrm>
                  <a:off x="884551" y="5270046"/>
                  <a:ext cx="1039987" cy="1028868"/>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4" name="TextBox 43"/>
              <p:cNvSpPr txBox="1"/>
              <p:nvPr/>
            </p:nvSpPr>
            <p:spPr>
              <a:xfrm>
                <a:off x="2159981" y="5399642"/>
                <a:ext cx="7166039" cy="492443"/>
              </a:xfrm>
              <a:prstGeom prst="rect">
                <a:avLst/>
              </a:prstGeom>
              <a:noFill/>
            </p:spPr>
            <p:txBody>
              <a:bodyPr wrap="square" lIns="108000" tIns="0" rIns="108000" bIns="0" rtlCol="0" anchor="t" anchorCtr="0">
                <a:spAutoFit/>
              </a:bodyPr>
              <a:lstStyle/>
              <a:p>
                <a:r>
                  <a:rPr lang="en-US" sz="1600" i="1" dirty="0">
                    <a:solidFill>
                      <a:schemeClr val="accent1">
                        <a:lumMod val="75000"/>
                      </a:schemeClr>
                    </a:solidFill>
                    <a:latin typeface="Abadi MT Condensed Light"/>
                    <a:cs typeface="Abadi MT Condensed Light"/>
                  </a:rPr>
                  <a:t>Failures related to the core infrastructure and services of the provider. These are more likely to affect not only us but many other tenant as well. Another example is when the Internet is down.</a:t>
                </a:r>
              </a:p>
            </p:txBody>
          </p:sp>
        </p:grpSp>
        <p:sp>
          <p:nvSpPr>
            <p:cNvPr id="42" name="TextBox 41"/>
            <p:cNvSpPr txBox="1"/>
            <p:nvPr/>
          </p:nvSpPr>
          <p:spPr>
            <a:xfrm>
              <a:off x="659109" y="489038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solidFill>
                    <a:schemeClr val="accent1">
                      <a:lumMod val="20000"/>
                      <a:lumOff val="80000"/>
                    </a:schemeClr>
                  </a:solidFill>
                </a:rPr>
                <a:t>03</a:t>
              </a:r>
            </a:p>
          </p:txBody>
        </p:sp>
      </p:grpSp>
      <p:grpSp>
        <p:nvGrpSpPr>
          <p:cNvPr id="10" name="Group 9"/>
          <p:cNvGrpSpPr/>
          <p:nvPr/>
        </p:nvGrpSpPr>
        <p:grpSpPr>
          <a:xfrm>
            <a:off x="226448" y="3052224"/>
            <a:ext cx="646331" cy="2140665"/>
            <a:chOff x="184115" y="3052224"/>
            <a:chExt cx="646331" cy="2140665"/>
          </a:xfrm>
        </p:grpSpPr>
        <p:cxnSp>
          <p:nvCxnSpPr>
            <p:cNvPr id="51" name="Straight Connector 50"/>
            <p:cNvCxnSpPr/>
            <p:nvPr/>
          </p:nvCxnSpPr>
          <p:spPr>
            <a:xfrm>
              <a:off x="829731" y="3052224"/>
              <a:ext cx="0" cy="2140665"/>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rot="16200000">
              <a:off x="-379264" y="3780710"/>
              <a:ext cx="1773089" cy="646331"/>
            </a:xfrm>
            <a:prstGeom prst="rect">
              <a:avLst/>
            </a:prstGeom>
            <a:noFill/>
          </p:spPr>
          <p:txBody>
            <a:bodyPr wrap="square" rtlCol="0">
              <a:spAutoFit/>
            </a:bodyPr>
            <a:lstStyle/>
            <a:p>
              <a:pPr algn="ctr"/>
              <a:r>
                <a:rPr lang="en-US" b="1">
                  <a:solidFill>
                    <a:srgbClr val="1F497D">
                      <a:lumMod val="75000"/>
                    </a:srgbClr>
                  </a:solidFill>
                  <a:latin typeface="Abadi MT Condensed Extra Bold"/>
                  <a:cs typeface="Abadi MT Condensed Extra Bold"/>
                </a:rPr>
                <a:t>ENGINEER FOR AVAILABILITY</a:t>
              </a:r>
              <a:endParaRPr lang="en-US">
                <a:solidFill>
                  <a:schemeClr val="tx2">
                    <a:lumMod val="75000"/>
                  </a:schemeClr>
                </a:solidFill>
                <a:latin typeface="Abadi MT Condensed Extra Bold"/>
                <a:cs typeface="Abadi MT Condensed Extra Bold"/>
              </a:endParaRPr>
            </a:p>
          </p:txBody>
        </p:sp>
      </p:grpSp>
      <p:grpSp>
        <p:nvGrpSpPr>
          <p:cNvPr id="11" name="Group 10"/>
          <p:cNvGrpSpPr/>
          <p:nvPr/>
        </p:nvGrpSpPr>
        <p:grpSpPr>
          <a:xfrm>
            <a:off x="209515" y="5108222"/>
            <a:ext cx="659726" cy="1262264"/>
            <a:chOff x="209515" y="5108222"/>
            <a:chExt cx="659726" cy="1262264"/>
          </a:xfrm>
        </p:grpSpPr>
        <p:cxnSp>
          <p:nvCxnSpPr>
            <p:cNvPr id="52" name="Straight Connector 51"/>
            <p:cNvCxnSpPr/>
            <p:nvPr/>
          </p:nvCxnSpPr>
          <p:spPr>
            <a:xfrm>
              <a:off x="869241" y="5278957"/>
              <a:ext cx="0" cy="1014598"/>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rot="16200000">
              <a:off x="-98451" y="5416188"/>
              <a:ext cx="1262264" cy="646331"/>
            </a:xfrm>
            <a:prstGeom prst="rect">
              <a:avLst/>
            </a:prstGeom>
            <a:noFill/>
          </p:spPr>
          <p:txBody>
            <a:bodyPr wrap="square" rtlCol="0">
              <a:spAutoFit/>
            </a:bodyPr>
            <a:lstStyle/>
            <a:p>
              <a:pPr algn="ctr"/>
              <a:r>
                <a:rPr lang="en-US" b="1">
                  <a:solidFill>
                    <a:srgbClr val="1F497D">
                      <a:lumMod val="75000"/>
                    </a:srgbClr>
                  </a:solidFill>
                  <a:latin typeface="Abadi MT Condensed Extra Bold"/>
                  <a:cs typeface="Abadi MT Condensed Extra Bold"/>
                </a:rPr>
                <a:t>DECLARE “DISASTER”</a:t>
              </a:r>
              <a:endParaRPr lang="en-US">
                <a:solidFill>
                  <a:schemeClr val="tx2">
                    <a:lumMod val="75000"/>
                  </a:schemeClr>
                </a:solidFill>
                <a:latin typeface="Abadi MT Condensed Extra Bold"/>
                <a:cs typeface="Abadi MT Condensed Extra Bold"/>
              </a:endParaRPr>
            </a:p>
          </p:txBody>
        </p:sp>
      </p:grpSp>
    </p:spTree>
    <p:extLst>
      <p:ext uri="{BB962C8B-B14F-4D97-AF65-F5344CB8AC3E}">
        <p14:creationId xmlns:p14="http://schemas.microsoft.com/office/powerpoint/2010/main" val="167842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ppt_x</p:attrName>
                                        </p:attrNameLst>
                                      </p:cBhvr>
                                      <p:tavLst>
                                        <p:tav tm="0">
                                          <p:val>
                                            <p:strVal val="#ppt_x-#ppt_w*1.125000"/>
                                          </p:val>
                                        </p:tav>
                                        <p:tav tm="100000">
                                          <p:val>
                                            <p:strVal val="#ppt_x"/>
                                          </p:val>
                                        </p:tav>
                                      </p:tavLst>
                                    </p:anim>
                                    <p:animEffect transition="in" filter="wipe(right)">
                                      <p:cBhvr>
                                        <p:cTn id="8" dur="500"/>
                                        <p:tgtEl>
                                          <p:spTgt spid="10"/>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p:tgtEl>
                                          <p:spTgt spid="11"/>
                                        </p:tgtEl>
                                        <p:attrNameLst>
                                          <p:attrName>ppt_x</p:attrName>
                                        </p:attrNameLst>
                                      </p:cBhvr>
                                      <p:tavLst>
                                        <p:tav tm="0">
                                          <p:val>
                                            <p:strVal val="#ppt_x-#ppt_w*1.125000"/>
                                          </p:val>
                                        </p:tav>
                                        <p:tav tm="100000">
                                          <p:val>
                                            <p:strVal val="#ppt_x"/>
                                          </p:val>
                                        </p:tav>
                                      </p:tavLst>
                                    </p:anim>
                                    <p:animEffect transition="in" filter="wipe(right)">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1955" y="15112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2117" y="-95779"/>
            <a:ext cx="9144000" cy="1143000"/>
          </a:xfrm>
        </p:spPr>
        <p:txBody>
          <a:bodyPr/>
          <a:lstStyle/>
          <a:p>
            <a:r>
              <a:rPr lang="en-US" b="0"/>
              <a:t>Availability</a:t>
            </a:r>
          </a:p>
        </p:txBody>
      </p:sp>
      <p:sp>
        <p:nvSpPr>
          <p:cNvPr id="4" name="Date Placeholder 3"/>
          <p:cNvSpPr>
            <a:spLocks noGrp="1"/>
          </p:cNvSpPr>
          <p:nvPr>
            <p:ph type="dt" sz="half" idx="10"/>
          </p:nvPr>
        </p:nvSpPr>
        <p:spPr/>
        <p:txBody>
          <a:bodyPr/>
          <a:lstStyle/>
          <a:p>
            <a:fld id="{3D204B18-9485-D74D-B2B3-6C26E88E40BB}" type="datetime1">
              <a:rPr lang="en-AU"/>
              <a:pPr/>
              <a:t>2/5/18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13</a:t>
            </a:fld>
            <a:endParaRPr lang="en-US"/>
          </a:p>
        </p:txBody>
      </p:sp>
      <p:cxnSp>
        <p:nvCxnSpPr>
          <p:cNvPr id="55" name="Straight Connector 54"/>
          <p:cNvCxnSpPr/>
          <p:nvPr/>
        </p:nvCxnSpPr>
        <p:spPr>
          <a:xfrm>
            <a:off x="1947331"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2709" y="1573655"/>
            <a:ext cx="1904981" cy="830997"/>
          </a:xfrm>
          <a:prstGeom prst="rect">
            <a:avLst/>
          </a:prstGeom>
          <a:noFill/>
        </p:spPr>
        <p:txBody>
          <a:bodyPr wrap="square" rtlCol="0">
            <a:spAutoFit/>
          </a:bodyPr>
          <a:lstStyle/>
          <a:p>
            <a:pPr algn="r"/>
            <a:r>
              <a:rPr lang="en-US" sz="2400" b="1">
                <a:solidFill>
                  <a:srgbClr val="1F497D">
                    <a:lumMod val="75000"/>
                  </a:srgbClr>
                </a:solidFill>
                <a:latin typeface="Abadi MT Condensed Extra Bold"/>
                <a:cs typeface="Abadi MT Condensed Extra Bold"/>
              </a:rPr>
              <a:t>AVAILABILITY DESIGN</a:t>
            </a:r>
            <a:endParaRPr lang="en-US">
              <a:solidFill>
                <a:schemeClr val="tx2">
                  <a:lumMod val="75000"/>
                </a:schemeClr>
              </a:solidFill>
              <a:latin typeface="Abadi MT Condensed Extra Bold"/>
              <a:cs typeface="Abadi MT Condensed Extra Bold"/>
            </a:endParaRPr>
          </a:p>
        </p:txBody>
      </p:sp>
      <p:sp>
        <p:nvSpPr>
          <p:cNvPr id="58" name="TextBox 57"/>
          <p:cNvSpPr txBox="1"/>
          <p:nvPr/>
        </p:nvSpPr>
        <p:spPr>
          <a:xfrm>
            <a:off x="2019294" y="1553624"/>
            <a:ext cx="7124706" cy="2580194"/>
          </a:xfrm>
          <a:prstGeom prst="rect">
            <a:avLst/>
          </a:prstGeom>
          <a:noFill/>
        </p:spPr>
        <p:txBody>
          <a:bodyPr wrap="square" rtlCol="0">
            <a:spAutoFit/>
          </a:bodyPr>
          <a:lstStyle/>
          <a:p>
            <a:r>
              <a:rPr lang="en-US" sz="3000">
                <a:latin typeface="Abadi MT Condensed Light"/>
                <a:cs typeface="Abadi MT Condensed Light"/>
              </a:rPr>
              <a:t>Engineering availability</a:t>
            </a:r>
          </a:p>
          <a:p>
            <a:pPr lvl="0">
              <a:spcBef>
                <a:spcPts val="1000"/>
              </a:spcBef>
            </a:pPr>
            <a:r>
              <a:rPr lang="en-US" sz="2300" i="1">
                <a:solidFill>
                  <a:prstClr val="black">
                    <a:lumMod val="65000"/>
                    <a:lumOff val="35000"/>
                  </a:prstClr>
                </a:solidFill>
                <a:latin typeface="Abadi MT Condensed Light"/>
                <a:cs typeface="Abadi MT Condensed Light"/>
              </a:rPr>
              <a:t>By engineering availability into our application, we will be only able to address a portion of the failures, but we will still be at the mercy of those that we cannot cater for.</a:t>
            </a:r>
          </a:p>
          <a:p>
            <a:pPr lvl="0">
              <a:spcBef>
                <a:spcPts val="1000"/>
              </a:spcBef>
            </a:pPr>
            <a:r>
              <a:rPr lang="en-US" sz="2300" i="1">
                <a:solidFill>
                  <a:prstClr val="black">
                    <a:lumMod val="65000"/>
                    <a:lumOff val="35000"/>
                  </a:prstClr>
                </a:solidFill>
                <a:latin typeface="Abadi MT Condensed Light"/>
                <a:cs typeface="Abadi MT Condensed Light"/>
              </a:rPr>
              <a:t>This is where the SLA we offer to our customers, and the one provided to us from the cloud vendor, play an important role.</a:t>
            </a:r>
          </a:p>
        </p:txBody>
      </p:sp>
      <p:grpSp>
        <p:nvGrpSpPr>
          <p:cNvPr id="7" name="Group 6"/>
          <p:cNvGrpSpPr/>
          <p:nvPr/>
        </p:nvGrpSpPr>
        <p:grpSpPr>
          <a:xfrm>
            <a:off x="910176" y="4250081"/>
            <a:ext cx="8233824" cy="2105535"/>
            <a:chOff x="910176" y="4250081"/>
            <a:chExt cx="8233824" cy="2105535"/>
          </a:xfrm>
        </p:grpSpPr>
        <p:grpSp>
          <p:nvGrpSpPr>
            <p:cNvPr id="49" name="Group 48"/>
            <p:cNvGrpSpPr/>
            <p:nvPr/>
          </p:nvGrpSpPr>
          <p:grpSpPr>
            <a:xfrm>
              <a:off x="910176" y="4250081"/>
              <a:ext cx="8233824" cy="2105535"/>
              <a:chOff x="1181100" y="2527142"/>
              <a:chExt cx="8233824" cy="2105535"/>
            </a:xfrm>
          </p:grpSpPr>
          <p:grpSp>
            <p:nvGrpSpPr>
              <p:cNvPr id="60" name="Group 59"/>
              <p:cNvGrpSpPr/>
              <p:nvPr/>
            </p:nvGrpSpPr>
            <p:grpSpPr>
              <a:xfrm>
                <a:off x="1651215" y="2527145"/>
                <a:ext cx="7763709" cy="1939020"/>
                <a:chOff x="3483167" y="4206123"/>
                <a:chExt cx="6300562" cy="3441058"/>
              </a:xfrm>
              <a:solidFill>
                <a:schemeClr val="accent6">
                  <a:lumMod val="20000"/>
                  <a:lumOff val="80000"/>
                </a:schemeClr>
              </a:solidFill>
            </p:grpSpPr>
            <p:sp>
              <p:nvSpPr>
                <p:cNvPr id="63" name="Rectangle 62"/>
                <p:cNvSpPr/>
                <p:nvPr/>
              </p:nvSpPr>
              <p:spPr>
                <a:xfrm>
                  <a:off x="3483167" y="4206123"/>
                  <a:ext cx="6300562" cy="344105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TextBox 63"/>
                <p:cNvSpPr txBox="1"/>
                <p:nvPr/>
              </p:nvSpPr>
              <p:spPr>
                <a:xfrm>
                  <a:off x="3966313" y="4270711"/>
                  <a:ext cx="5487606" cy="600811"/>
                </a:xfrm>
                <a:prstGeom prst="rect">
                  <a:avLst/>
                </a:prstGeom>
                <a:noFill/>
              </p:spPr>
              <p:txBody>
                <a:bodyPr wrap="square" lIns="0" tIns="0" rIns="108000" bIns="0" rtlCol="0" anchor="t" anchorCtr="0">
                  <a:spAutoFit/>
                </a:bodyPr>
                <a:lstStyle>
                  <a:defPPr>
                    <a:defRPr lang="en-US"/>
                  </a:defPPr>
                  <a:lvl1pPr marL="180000">
                    <a:defRPr sz="2400">
                      <a:solidFill>
                        <a:srgbClr val="B27979"/>
                      </a:solidFill>
                      <a:latin typeface="Abadi MT Condensed Light"/>
                      <a:cs typeface="Abadi MT Condensed Light"/>
                    </a:defRPr>
                  </a:lvl1pPr>
                </a:lstStyle>
                <a:p>
                  <a:pPr marL="90488"/>
                  <a:r>
                    <a:rPr lang="en-US" sz="2200" dirty="0"/>
                    <a:t>SLAs AND AVAILABILITY</a:t>
                  </a:r>
                </a:p>
              </p:txBody>
            </p:sp>
          </p:grpSp>
          <p:sp>
            <p:nvSpPr>
              <p:cNvPr id="61" name="Rectangle 60"/>
              <p:cNvSpPr/>
              <p:nvPr/>
            </p:nvSpPr>
            <p:spPr>
              <a:xfrm>
                <a:off x="1181100" y="2527142"/>
                <a:ext cx="1039987" cy="1939022"/>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extBox 61"/>
              <p:cNvSpPr txBox="1"/>
              <p:nvPr/>
            </p:nvSpPr>
            <p:spPr>
              <a:xfrm>
                <a:off x="2217132" y="3001461"/>
                <a:ext cx="7197792" cy="1631216"/>
              </a:xfrm>
              <a:prstGeom prst="rect">
                <a:avLst/>
              </a:prstGeom>
              <a:noFill/>
            </p:spPr>
            <p:txBody>
              <a:bodyPr wrap="square" lIns="108000" tIns="0" rIns="108000" bIns="0" rtlCol="0" anchor="t" anchorCtr="0">
                <a:spAutoFit/>
              </a:bodyPr>
              <a:lstStyle>
                <a:defPPr>
                  <a:defRPr lang="en-US"/>
                </a:defPPr>
                <a:lvl1pPr>
                  <a:spcAft>
                    <a:spcPts val="600"/>
                  </a:spcAft>
                  <a:defRPr i="1">
                    <a:solidFill>
                      <a:srgbClr val="B27979"/>
                    </a:solidFill>
                    <a:latin typeface="Abadi MT Condensed Light"/>
                    <a:cs typeface="Abadi MT Condensed Light"/>
                  </a:defRPr>
                </a:lvl1pPr>
              </a:lstStyle>
              <a:p>
                <a:r>
                  <a:rPr lang="en-US" sz="1600" dirty="0"/>
                  <a:t>SLAs can be used not only to differentiate the service level into different classes, but they also play an important role in describing what actions the vendor will do in case of failures that cannot be avoided as they originate from extraordinary conditions.</a:t>
                </a:r>
              </a:p>
              <a:p>
                <a:r>
                  <a:rPr lang="en-US" sz="1600" dirty="0"/>
                  <a:t>For certain type of failures the vendor provides a “disaster recovery plan” for others it simply states it won’t do anything, and this implies that the customer signing the SLA will accept the risk.</a:t>
                </a:r>
              </a:p>
              <a:p>
                <a:endParaRPr lang="en-US" sz="1600" dirty="0"/>
              </a:p>
            </p:txBody>
          </p:sp>
        </p:grpSp>
        <p:sp>
          <p:nvSpPr>
            <p:cNvPr id="3" name="Oval 2"/>
            <p:cNvSpPr/>
            <p:nvPr/>
          </p:nvSpPr>
          <p:spPr>
            <a:xfrm>
              <a:off x="1151466" y="4377264"/>
              <a:ext cx="584200" cy="584200"/>
            </a:xfrm>
            <a:prstGeom prst="ellipse">
              <a:avLst/>
            </a:prstGeom>
            <a:solidFill>
              <a:schemeClr val="accent6">
                <a:lumMod val="20000"/>
                <a:lumOff val="80000"/>
                <a:alpha val="90000"/>
              </a:schemeClr>
            </a:solidFill>
            <a:ln w="3175" cmpd="sng">
              <a:solidFill>
                <a:schemeClr val="accent6">
                  <a:lumMod val="20000"/>
                  <a:lumOff val="80000"/>
                  <a:alpha val="80000"/>
                </a:schemeClr>
              </a:solidFill>
              <a:headEnd type="stealt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4" name="TextBox 73"/>
            <p:cNvSpPr txBox="1"/>
            <p:nvPr/>
          </p:nvSpPr>
          <p:spPr>
            <a:xfrm>
              <a:off x="1274229" y="4292599"/>
              <a:ext cx="355486" cy="707886"/>
            </a:xfrm>
            <a:prstGeom prst="rect">
              <a:avLst/>
            </a:prstGeom>
            <a:noFill/>
          </p:spPr>
          <p:txBody>
            <a:bodyPr wrap="none" rtlCol="0">
              <a:spAutoFit/>
            </a:bodyPr>
            <a:lstStyle/>
            <a:p>
              <a:r>
                <a:rPr lang="en-US" sz="4000">
                  <a:solidFill>
                    <a:srgbClr val="C95C0A"/>
                  </a:solidFill>
                  <a:latin typeface="Arial Black"/>
                  <a:cs typeface="Arial Black"/>
                </a:rPr>
                <a:t>!</a:t>
              </a:r>
              <a:endParaRPr lang="en-US" sz="2000">
                <a:solidFill>
                  <a:srgbClr val="C95C0A"/>
                </a:solidFill>
                <a:latin typeface="Arial Black"/>
                <a:cs typeface="Arial Black"/>
              </a:endParaRPr>
            </a:p>
          </p:txBody>
        </p:sp>
      </p:grpSp>
    </p:spTree>
    <p:extLst>
      <p:ext uri="{BB962C8B-B14F-4D97-AF65-F5344CB8AC3E}">
        <p14:creationId xmlns:p14="http://schemas.microsoft.com/office/powerpoint/2010/main" val="475419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1955" y="15112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2117" y="-95779"/>
            <a:ext cx="9144000" cy="1143000"/>
          </a:xfrm>
        </p:spPr>
        <p:txBody>
          <a:bodyPr/>
          <a:lstStyle/>
          <a:p>
            <a:r>
              <a:rPr lang="en-US" b="0"/>
              <a:t>Availability</a:t>
            </a:r>
          </a:p>
        </p:txBody>
      </p:sp>
      <p:sp>
        <p:nvSpPr>
          <p:cNvPr id="4" name="Date Placeholder 3"/>
          <p:cNvSpPr>
            <a:spLocks noGrp="1"/>
          </p:cNvSpPr>
          <p:nvPr>
            <p:ph type="dt" sz="half" idx="10"/>
          </p:nvPr>
        </p:nvSpPr>
        <p:spPr/>
        <p:txBody>
          <a:bodyPr/>
          <a:lstStyle/>
          <a:p>
            <a:fld id="{3D204B18-9485-D74D-B2B3-6C26E88E40BB}" type="datetime1">
              <a:rPr lang="en-AU"/>
              <a:pPr/>
              <a:t>2/5/18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14</a:t>
            </a:fld>
            <a:endParaRPr lang="en-US"/>
          </a:p>
        </p:txBody>
      </p:sp>
      <p:cxnSp>
        <p:nvCxnSpPr>
          <p:cNvPr id="55" name="Straight Connector 54"/>
          <p:cNvCxnSpPr/>
          <p:nvPr/>
        </p:nvCxnSpPr>
        <p:spPr>
          <a:xfrm>
            <a:off x="1947331"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2709" y="1573655"/>
            <a:ext cx="1904981" cy="830997"/>
          </a:xfrm>
          <a:prstGeom prst="rect">
            <a:avLst/>
          </a:prstGeom>
          <a:noFill/>
        </p:spPr>
        <p:txBody>
          <a:bodyPr wrap="square" rtlCol="0">
            <a:spAutoFit/>
          </a:bodyPr>
          <a:lstStyle/>
          <a:p>
            <a:pPr algn="r"/>
            <a:r>
              <a:rPr lang="en-US" sz="2400" b="1">
                <a:solidFill>
                  <a:srgbClr val="1F497D">
                    <a:lumMod val="75000"/>
                  </a:srgbClr>
                </a:solidFill>
                <a:latin typeface="Abadi MT Condensed Extra Bold"/>
                <a:cs typeface="Abadi MT Condensed Extra Bold"/>
              </a:rPr>
              <a:t>AVAILABILITY DESIGN</a:t>
            </a:r>
            <a:endParaRPr lang="en-US">
              <a:solidFill>
                <a:schemeClr val="tx2">
                  <a:lumMod val="75000"/>
                </a:schemeClr>
              </a:solidFill>
              <a:latin typeface="Abadi MT Condensed Extra Bold"/>
              <a:cs typeface="Abadi MT Condensed Extra Bold"/>
            </a:endParaRPr>
          </a:p>
        </p:txBody>
      </p:sp>
      <p:sp>
        <p:nvSpPr>
          <p:cNvPr id="58" name="TextBox 57"/>
          <p:cNvSpPr txBox="1"/>
          <p:nvPr/>
        </p:nvSpPr>
        <p:spPr>
          <a:xfrm>
            <a:off x="2019294" y="1553624"/>
            <a:ext cx="7124706" cy="2580194"/>
          </a:xfrm>
          <a:prstGeom prst="rect">
            <a:avLst/>
          </a:prstGeom>
          <a:noFill/>
        </p:spPr>
        <p:txBody>
          <a:bodyPr wrap="square" rtlCol="0">
            <a:spAutoFit/>
          </a:bodyPr>
          <a:lstStyle/>
          <a:p>
            <a:r>
              <a:rPr lang="en-US" sz="3000">
                <a:latin typeface="Abadi MT Condensed Light"/>
                <a:cs typeface="Abadi MT Condensed Light"/>
              </a:rPr>
              <a:t>Addressing failures under control</a:t>
            </a:r>
          </a:p>
          <a:p>
            <a:pPr lvl="0">
              <a:spcBef>
                <a:spcPts val="1000"/>
              </a:spcBef>
            </a:pPr>
            <a:r>
              <a:rPr lang="en-US" sz="2300" i="1">
                <a:solidFill>
                  <a:prstClr val="black">
                    <a:lumMod val="65000"/>
                    <a:lumOff val="35000"/>
                  </a:prstClr>
                </a:solidFill>
                <a:latin typeface="Abadi MT Condensed Light"/>
                <a:cs typeface="Abadi MT Condensed Light"/>
              </a:rPr>
              <a:t>Failures that are under our control primarily relate to the components of the application we own and develop, most of them can be addressed with a defensive approach to programming and robust design.</a:t>
            </a:r>
          </a:p>
          <a:p>
            <a:pPr lvl="0">
              <a:spcBef>
                <a:spcPts val="1000"/>
              </a:spcBef>
            </a:pPr>
            <a:r>
              <a:rPr lang="en-US" sz="2300" i="1">
                <a:solidFill>
                  <a:prstClr val="black">
                    <a:lumMod val="65000"/>
                    <a:lumOff val="35000"/>
                  </a:prstClr>
                </a:solidFill>
                <a:latin typeface="Abadi MT Condensed Light"/>
                <a:cs typeface="Abadi MT Condensed Light"/>
              </a:rPr>
              <a:t>In practice, this includes:</a:t>
            </a:r>
          </a:p>
        </p:txBody>
      </p:sp>
      <p:sp>
        <p:nvSpPr>
          <p:cNvPr id="18" name="Rectangle 17"/>
          <p:cNvSpPr/>
          <p:nvPr/>
        </p:nvSpPr>
        <p:spPr>
          <a:xfrm>
            <a:off x="2054894" y="4089537"/>
            <a:ext cx="6428705" cy="1762021"/>
          </a:xfrm>
          <a:prstGeom prst="rect">
            <a:avLst/>
          </a:prstGeom>
        </p:spPr>
        <p:txBody>
          <a:bodyPr wrap="square">
            <a:spAutoFit/>
          </a:bodyPr>
          <a:lstStyle/>
          <a:p>
            <a:pPr marL="271463" lvl="0" indent="-271463">
              <a:spcBef>
                <a:spcPts val="300"/>
              </a:spcBef>
              <a:buFont typeface="Lucida Grande"/>
              <a:buChar char="-"/>
            </a:pPr>
            <a:r>
              <a:rPr lang="en-US" sz="1600" i="1">
                <a:solidFill>
                  <a:prstClr val="black">
                    <a:lumMod val="65000"/>
                    <a:lumOff val="35000"/>
                  </a:prstClr>
                </a:solidFill>
                <a:latin typeface="Abadi MT Condensed Light"/>
                <a:cs typeface="Abadi MT Condensed Light"/>
              </a:rPr>
              <a:t>proper exception management</a:t>
            </a:r>
          </a:p>
          <a:p>
            <a:pPr marL="271463" lvl="0" indent="-271463">
              <a:spcBef>
                <a:spcPts val="300"/>
              </a:spcBef>
              <a:buFont typeface="Lucida Grande"/>
              <a:buChar char="-"/>
            </a:pPr>
            <a:r>
              <a:rPr lang="en-US" sz="1600" i="1">
                <a:solidFill>
                  <a:prstClr val="black">
                    <a:lumMod val="65000"/>
                    <a:lumOff val="35000"/>
                  </a:prstClr>
                </a:solidFill>
                <a:latin typeface="Abadi MT Condensed Light"/>
                <a:cs typeface="Abadi MT Condensed Light"/>
              </a:rPr>
              <a:t>input validation</a:t>
            </a:r>
          </a:p>
          <a:p>
            <a:pPr marL="271463" lvl="0" indent="-271463">
              <a:spcBef>
                <a:spcPts val="300"/>
              </a:spcBef>
              <a:buFont typeface="Lucida Grande"/>
              <a:buChar char="-"/>
            </a:pPr>
            <a:r>
              <a:rPr lang="en-US" sz="1600" i="1">
                <a:solidFill>
                  <a:prstClr val="black">
                    <a:lumMod val="65000"/>
                    <a:lumOff val="35000"/>
                  </a:prstClr>
                </a:solidFill>
                <a:latin typeface="Abadi MT Condensed Light"/>
                <a:cs typeface="Abadi MT Condensed Light"/>
              </a:rPr>
              <a:t>type safe design and programming</a:t>
            </a:r>
          </a:p>
          <a:p>
            <a:pPr marL="271463" lvl="0" indent="-271463">
              <a:spcBef>
                <a:spcPts val="300"/>
              </a:spcBef>
              <a:buFont typeface="Lucida Grande"/>
              <a:buChar char="-"/>
            </a:pPr>
            <a:r>
              <a:rPr lang="en-US" sz="1600" i="1">
                <a:solidFill>
                  <a:prstClr val="black">
                    <a:lumMod val="65000"/>
                    <a:lumOff val="35000"/>
                  </a:prstClr>
                </a:solidFill>
                <a:latin typeface="Abadi MT Condensed Light"/>
                <a:cs typeface="Abadi MT Condensed Light"/>
              </a:rPr>
              <a:t>extensive testing (unit, functional, integration)</a:t>
            </a:r>
          </a:p>
          <a:p>
            <a:pPr marL="271463" lvl="0" indent="-271463">
              <a:spcBef>
                <a:spcPts val="300"/>
              </a:spcBef>
              <a:buFont typeface="Lucida Grande"/>
              <a:buChar char="-"/>
            </a:pPr>
            <a:r>
              <a:rPr lang="en-US" sz="1600" i="1">
                <a:solidFill>
                  <a:prstClr val="black">
                    <a:lumMod val="65000"/>
                    <a:lumOff val="35000"/>
                  </a:prstClr>
                </a:solidFill>
                <a:latin typeface="Abadi MT Condensed Light"/>
                <a:cs typeface="Abadi MT Condensed Light"/>
              </a:rPr>
              <a:t>introduction of checkpoint of verification steps </a:t>
            </a:r>
          </a:p>
          <a:p>
            <a:pPr marL="271463" lvl="0" indent="-271463">
              <a:spcBef>
                <a:spcPts val="300"/>
              </a:spcBef>
              <a:buFont typeface="Lucida Grande"/>
              <a:buChar char="-"/>
            </a:pPr>
            <a:r>
              <a:rPr lang="en-US" sz="1600" i="1">
                <a:solidFill>
                  <a:prstClr val="black">
                    <a:lumMod val="65000"/>
                    <a:lumOff val="35000"/>
                  </a:prstClr>
                </a:solidFill>
                <a:latin typeface="Abadi MT Condensed Light"/>
                <a:cs typeface="Abadi MT Condensed Light"/>
              </a:rPr>
              <a:t>appropriate logging and monitoring</a:t>
            </a:r>
          </a:p>
        </p:txBody>
      </p:sp>
      <p:grpSp>
        <p:nvGrpSpPr>
          <p:cNvPr id="10" name="Group 9"/>
          <p:cNvGrpSpPr/>
          <p:nvPr/>
        </p:nvGrpSpPr>
        <p:grpSpPr>
          <a:xfrm>
            <a:off x="5694904" y="4130545"/>
            <a:ext cx="3381363" cy="1076458"/>
            <a:chOff x="5694904" y="4130545"/>
            <a:chExt cx="3381363" cy="1076458"/>
          </a:xfrm>
        </p:grpSpPr>
        <p:grpSp>
          <p:nvGrpSpPr>
            <p:cNvPr id="19" name="Group 18"/>
            <p:cNvGrpSpPr/>
            <p:nvPr/>
          </p:nvGrpSpPr>
          <p:grpSpPr>
            <a:xfrm>
              <a:off x="5694904" y="4223787"/>
              <a:ext cx="1190086" cy="983216"/>
              <a:chOff x="4221702" y="5227087"/>
              <a:chExt cx="1190086" cy="983216"/>
            </a:xfrm>
          </p:grpSpPr>
          <p:cxnSp>
            <p:nvCxnSpPr>
              <p:cNvPr id="20" name="Straight Connector 19"/>
              <p:cNvCxnSpPr/>
              <p:nvPr/>
            </p:nvCxnSpPr>
            <p:spPr>
              <a:xfrm>
                <a:off x="4229100" y="5399749"/>
                <a:ext cx="1182688" cy="0"/>
              </a:xfrm>
              <a:prstGeom prst="line">
                <a:avLst/>
              </a:prstGeom>
              <a:ln w="3175" cmpd="sng">
                <a:solidFill>
                  <a:schemeClr val="tx2">
                    <a:lumMod val="75000"/>
                  </a:schemeClr>
                </a:solidFill>
                <a:tailEnd type="stealth"/>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4221702" y="5227087"/>
                <a:ext cx="0" cy="983216"/>
              </a:xfrm>
              <a:prstGeom prst="line">
                <a:avLst/>
              </a:prstGeom>
              <a:ln w="3175" cmpd="sng">
                <a:solidFill>
                  <a:schemeClr val="tx2">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24" name="TextBox 23"/>
            <p:cNvSpPr txBox="1"/>
            <p:nvPr/>
          </p:nvSpPr>
          <p:spPr>
            <a:xfrm>
              <a:off x="6898758" y="4130545"/>
              <a:ext cx="2177509" cy="584776"/>
            </a:xfrm>
            <a:prstGeom prst="rect">
              <a:avLst/>
            </a:prstGeom>
            <a:noFill/>
          </p:spPr>
          <p:txBody>
            <a:bodyPr wrap="square" rtlCol="0">
              <a:spAutoFit/>
            </a:bodyPr>
            <a:lstStyle/>
            <a:p>
              <a:r>
                <a:rPr lang="en-US" sz="1600" b="1">
                  <a:solidFill>
                    <a:srgbClr val="1F497D">
                      <a:lumMod val="75000"/>
                    </a:srgbClr>
                  </a:solidFill>
                  <a:latin typeface="Abadi MT Condensed Extra Bold"/>
                  <a:cs typeface="Abadi MT Condensed Extra Bold"/>
                </a:rPr>
                <a:t>ROBUST AND CORRECT CODEBASE</a:t>
              </a:r>
              <a:endParaRPr lang="en-US" sz="1600">
                <a:solidFill>
                  <a:schemeClr val="tx2">
                    <a:lumMod val="75000"/>
                  </a:schemeClr>
                </a:solidFill>
                <a:latin typeface="Abadi MT Condensed Extra Bold"/>
                <a:cs typeface="Abadi MT Condensed Extra Bold"/>
              </a:endParaRPr>
            </a:p>
          </p:txBody>
        </p:sp>
      </p:grpSp>
      <p:grpSp>
        <p:nvGrpSpPr>
          <p:cNvPr id="9" name="Group 8"/>
          <p:cNvGrpSpPr/>
          <p:nvPr/>
        </p:nvGrpSpPr>
        <p:grpSpPr>
          <a:xfrm>
            <a:off x="5694904" y="5171945"/>
            <a:ext cx="3364430" cy="584776"/>
            <a:chOff x="5694904" y="5171945"/>
            <a:chExt cx="3364430" cy="584776"/>
          </a:xfrm>
        </p:grpSpPr>
        <p:grpSp>
          <p:nvGrpSpPr>
            <p:cNvPr id="25" name="Group 24"/>
            <p:cNvGrpSpPr/>
            <p:nvPr/>
          </p:nvGrpSpPr>
          <p:grpSpPr>
            <a:xfrm>
              <a:off x="5694904" y="5315987"/>
              <a:ext cx="1190086" cy="415946"/>
              <a:chOff x="4221702" y="5227087"/>
              <a:chExt cx="1190086" cy="415946"/>
            </a:xfrm>
          </p:grpSpPr>
          <p:cxnSp>
            <p:nvCxnSpPr>
              <p:cNvPr id="26" name="Straight Connector 25"/>
              <p:cNvCxnSpPr/>
              <p:nvPr/>
            </p:nvCxnSpPr>
            <p:spPr>
              <a:xfrm>
                <a:off x="4229100" y="5399749"/>
                <a:ext cx="1182688" cy="0"/>
              </a:xfrm>
              <a:prstGeom prst="line">
                <a:avLst/>
              </a:prstGeom>
              <a:ln w="3175" cmpd="sng">
                <a:solidFill>
                  <a:schemeClr val="tx2">
                    <a:lumMod val="75000"/>
                  </a:schemeClr>
                </a:solidFill>
                <a:tailEnd type="stealth"/>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4221702" y="5227087"/>
                <a:ext cx="0" cy="415946"/>
              </a:xfrm>
              <a:prstGeom prst="line">
                <a:avLst/>
              </a:prstGeom>
              <a:ln w="3175" cmpd="sng">
                <a:solidFill>
                  <a:schemeClr val="tx2">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30" name="TextBox 29"/>
            <p:cNvSpPr txBox="1"/>
            <p:nvPr/>
          </p:nvSpPr>
          <p:spPr>
            <a:xfrm>
              <a:off x="6881825" y="5171945"/>
              <a:ext cx="2177509" cy="584776"/>
            </a:xfrm>
            <a:prstGeom prst="rect">
              <a:avLst/>
            </a:prstGeom>
            <a:noFill/>
          </p:spPr>
          <p:txBody>
            <a:bodyPr wrap="square" rtlCol="0">
              <a:spAutoFit/>
            </a:bodyPr>
            <a:lstStyle/>
            <a:p>
              <a:r>
                <a:rPr lang="en-US" sz="1600" b="1">
                  <a:solidFill>
                    <a:srgbClr val="1F497D">
                      <a:lumMod val="75000"/>
                    </a:srgbClr>
                  </a:solidFill>
                  <a:latin typeface="Abadi MT Condensed Extra Bold"/>
                  <a:cs typeface="Abadi MT Condensed Extra Bold"/>
                </a:rPr>
                <a:t>FAILURE PREDICTION OR EARLY DETECTION</a:t>
              </a:r>
              <a:endParaRPr lang="en-US" sz="1600">
                <a:solidFill>
                  <a:schemeClr val="tx2">
                    <a:lumMod val="75000"/>
                  </a:schemeClr>
                </a:solidFill>
                <a:latin typeface="Abadi MT Condensed Extra Bold"/>
                <a:cs typeface="Abadi MT Condensed Extra Bold"/>
              </a:endParaRPr>
            </a:p>
          </p:txBody>
        </p:sp>
      </p:grpSp>
    </p:spTree>
    <p:extLst>
      <p:ext uri="{BB962C8B-B14F-4D97-AF65-F5344CB8AC3E}">
        <p14:creationId xmlns:p14="http://schemas.microsoft.com/office/powerpoint/2010/main" val="1822337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1955" y="15112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2117" y="-95779"/>
            <a:ext cx="9144000" cy="1143000"/>
          </a:xfrm>
        </p:spPr>
        <p:txBody>
          <a:bodyPr/>
          <a:lstStyle/>
          <a:p>
            <a:r>
              <a:rPr lang="en-US" b="0"/>
              <a:t>Availability</a:t>
            </a:r>
          </a:p>
        </p:txBody>
      </p:sp>
      <p:sp>
        <p:nvSpPr>
          <p:cNvPr id="4" name="Date Placeholder 3"/>
          <p:cNvSpPr>
            <a:spLocks noGrp="1"/>
          </p:cNvSpPr>
          <p:nvPr>
            <p:ph type="dt" sz="half" idx="10"/>
          </p:nvPr>
        </p:nvSpPr>
        <p:spPr/>
        <p:txBody>
          <a:bodyPr/>
          <a:lstStyle/>
          <a:p>
            <a:fld id="{3D204B18-9485-D74D-B2B3-6C26E88E40BB}" type="datetime1">
              <a:rPr lang="en-AU"/>
              <a:pPr/>
              <a:t>2/5/18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15</a:t>
            </a:fld>
            <a:endParaRPr lang="en-US"/>
          </a:p>
        </p:txBody>
      </p:sp>
      <p:cxnSp>
        <p:nvCxnSpPr>
          <p:cNvPr id="55" name="Straight Connector 54"/>
          <p:cNvCxnSpPr/>
          <p:nvPr/>
        </p:nvCxnSpPr>
        <p:spPr>
          <a:xfrm>
            <a:off x="1947331"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2709" y="1573655"/>
            <a:ext cx="1904981" cy="830997"/>
          </a:xfrm>
          <a:prstGeom prst="rect">
            <a:avLst/>
          </a:prstGeom>
          <a:noFill/>
        </p:spPr>
        <p:txBody>
          <a:bodyPr wrap="square" rtlCol="0">
            <a:spAutoFit/>
          </a:bodyPr>
          <a:lstStyle/>
          <a:p>
            <a:pPr algn="r"/>
            <a:r>
              <a:rPr lang="en-US" sz="2400" b="1">
                <a:solidFill>
                  <a:srgbClr val="1F497D">
                    <a:lumMod val="75000"/>
                  </a:srgbClr>
                </a:solidFill>
                <a:latin typeface="Abadi MT Condensed Extra Bold"/>
                <a:cs typeface="Abadi MT Condensed Extra Bold"/>
              </a:rPr>
              <a:t>AVAILABILITY DESIGN</a:t>
            </a:r>
            <a:endParaRPr lang="en-US">
              <a:solidFill>
                <a:schemeClr val="tx2">
                  <a:lumMod val="75000"/>
                </a:schemeClr>
              </a:solidFill>
              <a:latin typeface="Abadi MT Condensed Extra Bold"/>
              <a:cs typeface="Abadi MT Condensed Extra Bold"/>
            </a:endParaRPr>
          </a:p>
        </p:txBody>
      </p:sp>
      <p:sp>
        <p:nvSpPr>
          <p:cNvPr id="58" name="TextBox 57"/>
          <p:cNvSpPr txBox="1"/>
          <p:nvPr/>
        </p:nvSpPr>
        <p:spPr>
          <a:xfrm>
            <a:off x="2019294" y="1553624"/>
            <a:ext cx="7124706" cy="4462760"/>
          </a:xfrm>
          <a:prstGeom prst="rect">
            <a:avLst/>
          </a:prstGeom>
          <a:noFill/>
        </p:spPr>
        <p:txBody>
          <a:bodyPr wrap="square" rtlCol="0">
            <a:spAutoFit/>
          </a:bodyPr>
          <a:lstStyle/>
          <a:p>
            <a:r>
              <a:rPr lang="en-US" sz="3000">
                <a:latin typeface="Abadi MT Condensed Light"/>
                <a:cs typeface="Abadi MT Condensed Light"/>
              </a:rPr>
              <a:t>Addressing failures partially under control</a:t>
            </a:r>
          </a:p>
          <a:p>
            <a:pPr lvl="0">
              <a:spcBef>
                <a:spcPts val="1000"/>
              </a:spcBef>
            </a:pPr>
            <a:r>
              <a:rPr lang="en-US" sz="2300" i="1">
                <a:solidFill>
                  <a:prstClr val="black">
                    <a:lumMod val="65000"/>
                    <a:lumOff val="35000"/>
                  </a:prstClr>
                </a:solidFill>
                <a:latin typeface="Abadi MT Condensed Light"/>
                <a:cs typeface="Abadi MT Condensed Light"/>
              </a:rPr>
              <a:t>Failures that are partially under control are failures that we cannot control directly, but we can either prevent or leverage vendor’s services to address them.</a:t>
            </a:r>
          </a:p>
          <a:p>
            <a:pPr lvl="0">
              <a:spcBef>
                <a:spcPts val="1000"/>
              </a:spcBef>
            </a:pPr>
            <a:r>
              <a:rPr lang="en-US" sz="2300" i="1">
                <a:solidFill>
                  <a:prstClr val="black">
                    <a:lumMod val="65000"/>
                    <a:lumOff val="35000"/>
                  </a:prstClr>
                </a:solidFill>
                <a:latin typeface="Abadi MT Condensed Light"/>
                <a:cs typeface="Abadi MT Condensed Light"/>
              </a:rPr>
              <a:t>In our case, these type of failures can be:</a:t>
            </a:r>
          </a:p>
          <a:p>
            <a:pPr lvl="0">
              <a:spcBef>
                <a:spcPts val="1000"/>
              </a:spcBef>
            </a:pPr>
            <a:endParaRPr lang="en-US" sz="2300" i="1">
              <a:solidFill>
                <a:prstClr val="black">
                  <a:lumMod val="65000"/>
                  <a:lumOff val="35000"/>
                </a:prstClr>
              </a:solidFill>
              <a:latin typeface="Abadi MT Condensed Light"/>
              <a:cs typeface="Abadi MT Condensed Light"/>
            </a:endParaRPr>
          </a:p>
          <a:p>
            <a:pPr lvl="0">
              <a:spcBef>
                <a:spcPts val="1000"/>
              </a:spcBef>
            </a:pPr>
            <a:endParaRPr lang="en-US" sz="2300" i="1">
              <a:solidFill>
                <a:prstClr val="black">
                  <a:lumMod val="65000"/>
                  <a:lumOff val="35000"/>
                </a:prstClr>
              </a:solidFill>
              <a:latin typeface="Abadi MT Condensed Light"/>
              <a:cs typeface="Abadi MT Condensed Light"/>
            </a:endParaRPr>
          </a:p>
          <a:p>
            <a:pPr lvl="0">
              <a:spcBef>
                <a:spcPts val="1000"/>
              </a:spcBef>
            </a:pPr>
            <a:endParaRPr lang="en-US" sz="2300" i="1">
              <a:solidFill>
                <a:prstClr val="black">
                  <a:lumMod val="65000"/>
                  <a:lumOff val="35000"/>
                </a:prstClr>
              </a:solidFill>
              <a:latin typeface="Abadi MT Condensed Light"/>
              <a:cs typeface="Abadi MT Condensed Light"/>
            </a:endParaRPr>
          </a:p>
          <a:p>
            <a:pPr lvl="0">
              <a:spcBef>
                <a:spcPts val="2200"/>
              </a:spcBef>
            </a:pPr>
            <a:r>
              <a:rPr lang="en-US" sz="2300" i="1">
                <a:solidFill>
                  <a:prstClr val="black">
                    <a:lumMod val="65000"/>
                    <a:lumOff val="35000"/>
                  </a:prstClr>
                </a:solidFill>
                <a:latin typeface="Abadi MT Condensed Light"/>
                <a:cs typeface="Abadi MT Condensed Light"/>
              </a:rPr>
              <a:t>Most of these failures can be addressed with a redundant design.</a:t>
            </a:r>
          </a:p>
        </p:txBody>
      </p:sp>
      <p:sp>
        <p:nvSpPr>
          <p:cNvPr id="22" name="Rectangle 21"/>
          <p:cNvSpPr/>
          <p:nvPr/>
        </p:nvSpPr>
        <p:spPr>
          <a:xfrm>
            <a:off x="2054894" y="3877862"/>
            <a:ext cx="6428705" cy="1477328"/>
          </a:xfrm>
          <a:prstGeom prst="rect">
            <a:avLst/>
          </a:prstGeom>
        </p:spPr>
        <p:txBody>
          <a:bodyPr wrap="square">
            <a:spAutoFit/>
          </a:bodyPr>
          <a:lstStyle/>
          <a:p>
            <a:pPr marL="271463" lvl="0" indent="-271463">
              <a:spcBef>
                <a:spcPts val="300"/>
              </a:spcBef>
              <a:buFont typeface="Lucida Grande"/>
              <a:buChar char="-"/>
            </a:pPr>
            <a:r>
              <a:rPr lang="en-US" sz="1600" i="1">
                <a:solidFill>
                  <a:prstClr val="black">
                    <a:lumMod val="65000"/>
                    <a:lumOff val="35000"/>
                  </a:prstClr>
                </a:solidFill>
                <a:latin typeface="Abadi MT Condensed Light"/>
                <a:cs typeface="Abadi MT Condensed Light"/>
              </a:rPr>
              <a:t>failure of the front-end nodes (underlying VM or application runtime)</a:t>
            </a:r>
          </a:p>
          <a:p>
            <a:pPr marL="271463" lvl="0" indent="-271463">
              <a:spcBef>
                <a:spcPts val="300"/>
              </a:spcBef>
              <a:buFont typeface="Lucida Grande"/>
              <a:buChar char="-"/>
            </a:pPr>
            <a:r>
              <a:rPr lang="en-US" sz="1600" i="1">
                <a:solidFill>
                  <a:prstClr val="black">
                    <a:lumMod val="65000"/>
                    <a:lumOff val="35000"/>
                  </a:prstClr>
                </a:solidFill>
                <a:latin typeface="Abadi MT Condensed Light"/>
                <a:cs typeface="Abadi MT Condensed Light"/>
              </a:rPr>
              <a:t>failure of the worker nodes (underlying VM or application runtime)</a:t>
            </a:r>
          </a:p>
          <a:p>
            <a:pPr marL="271463" lvl="0" indent="-271463">
              <a:spcBef>
                <a:spcPts val="300"/>
              </a:spcBef>
              <a:buFont typeface="Lucida Grande"/>
              <a:buChar char="-"/>
            </a:pPr>
            <a:r>
              <a:rPr lang="en-US" sz="1600" i="1">
                <a:solidFill>
                  <a:prstClr val="black">
                    <a:lumMod val="65000"/>
                    <a:lumOff val="35000"/>
                  </a:prstClr>
                </a:solidFill>
                <a:latin typeface="Abadi MT Condensed Light"/>
                <a:cs typeface="Abadi MT Condensed Light"/>
              </a:rPr>
              <a:t>failure of the queue services</a:t>
            </a:r>
          </a:p>
          <a:p>
            <a:pPr marL="271463" lvl="0" indent="-271463">
              <a:spcBef>
                <a:spcPts val="300"/>
              </a:spcBef>
              <a:buFont typeface="Lucida Grande"/>
              <a:buChar char="-"/>
            </a:pPr>
            <a:r>
              <a:rPr lang="en-US" sz="1600" i="1">
                <a:solidFill>
                  <a:prstClr val="black">
                    <a:lumMod val="65000"/>
                    <a:lumOff val="35000"/>
                  </a:prstClr>
                </a:solidFill>
                <a:latin typeface="Abadi MT Condensed Light"/>
                <a:cs typeface="Abadi MT Condensed Light"/>
              </a:rPr>
              <a:t>some connectivity failures between internal components</a:t>
            </a:r>
          </a:p>
          <a:p>
            <a:pPr marL="271463" lvl="0" indent="-271463">
              <a:spcBef>
                <a:spcPts val="300"/>
              </a:spcBef>
              <a:buFont typeface="Lucida Grande"/>
              <a:buChar char="-"/>
            </a:pPr>
            <a:r>
              <a:rPr lang="en-US" sz="1600" i="1">
                <a:solidFill>
                  <a:prstClr val="black">
                    <a:lumMod val="65000"/>
                    <a:lumOff val="35000"/>
                  </a:prstClr>
                </a:solidFill>
                <a:latin typeface="Abadi MT Condensed Light"/>
                <a:cs typeface="Abadi MT Condensed Light"/>
              </a:rPr>
              <a:t>failure of the storage services</a:t>
            </a:r>
          </a:p>
        </p:txBody>
      </p:sp>
    </p:spTree>
    <p:extLst>
      <p:ext uri="{BB962C8B-B14F-4D97-AF65-F5344CB8AC3E}">
        <p14:creationId xmlns:p14="http://schemas.microsoft.com/office/powerpoint/2010/main" val="21959291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1955" y="15112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2117" y="-95779"/>
            <a:ext cx="9144000" cy="1143000"/>
          </a:xfrm>
        </p:spPr>
        <p:txBody>
          <a:bodyPr/>
          <a:lstStyle/>
          <a:p>
            <a:r>
              <a:rPr lang="en-US" b="0"/>
              <a:t>Availability</a:t>
            </a:r>
          </a:p>
        </p:txBody>
      </p:sp>
      <p:sp>
        <p:nvSpPr>
          <p:cNvPr id="4" name="Date Placeholder 3"/>
          <p:cNvSpPr>
            <a:spLocks noGrp="1"/>
          </p:cNvSpPr>
          <p:nvPr>
            <p:ph type="dt" sz="half" idx="10"/>
          </p:nvPr>
        </p:nvSpPr>
        <p:spPr/>
        <p:txBody>
          <a:bodyPr/>
          <a:lstStyle/>
          <a:p>
            <a:fld id="{3D204B18-9485-D74D-B2B3-6C26E88E40BB}" type="datetime1">
              <a:rPr lang="en-AU"/>
              <a:pPr/>
              <a:t>2/5/18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16</a:t>
            </a:fld>
            <a:endParaRPr lang="en-US"/>
          </a:p>
        </p:txBody>
      </p:sp>
      <p:cxnSp>
        <p:nvCxnSpPr>
          <p:cNvPr id="55" name="Straight Connector 54"/>
          <p:cNvCxnSpPr/>
          <p:nvPr/>
        </p:nvCxnSpPr>
        <p:spPr>
          <a:xfrm>
            <a:off x="1947331"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2709" y="1573655"/>
            <a:ext cx="1904981" cy="830997"/>
          </a:xfrm>
          <a:prstGeom prst="rect">
            <a:avLst/>
          </a:prstGeom>
          <a:noFill/>
        </p:spPr>
        <p:txBody>
          <a:bodyPr wrap="square" rtlCol="0">
            <a:spAutoFit/>
          </a:bodyPr>
          <a:lstStyle/>
          <a:p>
            <a:pPr algn="r"/>
            <a:r>
              <a:rPr lang="en-US" sz="2400" b="1">
                <a:solidFill>
                  <a:srgbClr val="1F497D">
                    <a:lumMod val="75000"/>
                  </a:srgbClr>
                </a:solidFill>
                <a:latin typeface="Abadi MT Condensed Extra Bold"/>
                <a:cs typeface="Abadi MT Condensed Extra Bold"/>
              </a:rPr>
              <a:t>AVAILABILITY DESIGN</a:t>
            </a:r>
            <a:endParaRPr lang="en-US">
              <a:solidFill>
                <a:schemeClr val="tx2">
                  <a:lumMod val="75000"/>
                </a:schemeClr>
              </a:solidFill>
              <a:latin typeface="Abadi MT Condensed Extra Bold"/>
              <a:cs typeface="Abadi MT Condensed Extra Bold"/>
            </a:endParaRPr>
          </a:p>
        </p:txBody>
      </p:sp>
      <p:sp>
        <p:nvSpPr>
          <p:cNvPr id="58" name="TextBox 57"/>
          <p:cNvSpPr txBox="1"/>
          <p:nvPr/>
        </p:nvSpPr>
        <p:spPr>
          <a:xfrm>
            <a:off x="2019294" y="1553624"/>
            <a:ext cx="7124706" cy="2226250"/>
          </a:xfrm>
          <a:prstGeom prst="rect">
            <a:avLst/>
          </a:prstGeom>
          <a:noFill/>
        </p:spPr>
        <p:txBody>
          <a:bodyPr wrap="square" rtlCol="0">
            <a:spAutoFit/>
          </a:bodyPr>
          <a:lstStyle/>
          <a:p>
            <a:r>
              <a:rPr lang="en-US" sz="3000">
                <a:latin typeface="Abadi MT Condensed Light"/>
                <a:cs typeface="Abadi MT Condensed Light"/>
              </a:rPr>
              <a:t>Redundant design </a:t>
            </a:r>
          </a:p>
          <a:p>
            <a:pPr lvl="0">
              <a:spcBef>
                <a:spcPts val="1000"/>
              </a:spcBef>
            </a:pPr>
            <a:r>
              <a:rPr lang="en-US" sz="2300" i="1">
                <a:solidFill>
                  <a:prstClr val="black">
                    <a:lumMod val="65000"/>
                    <a:lumOff val="35000"/>
                  </a:prstClr>
                </a:solidFill>
                <a:latin typeface="Abadi MT Condensed Light"/>
                <a:cs typeface="Abadi MT Condensed Light"/>
              </a:rPr>
              <a:t>Redundant design is a very simple strategy that enables to address quite effectively some of the failures that we cannot control.</a:t>
            </a:r>
          </a:p>
          <a:p>
            <a:pPr lvl="0">
              <a:spcBef>
                <a:spcPts val="1000"/>
              </a:spcBef>
            </a:pPr>
            <a:r>
              <a:rPr lang="en-US" sz="2300" i="1">
                <a:solidFill>
                  <a:prstClr val="black">
                    <a:lumMod val="65000"/>
                    <a:lumOff val="35000"/>
                  </a:prstClr>
                </a:solidFill>
                <a:latin typeface="Abadi MT Condensed Light"/>
                <a:cs typeface="Abadi MT Condensed Light"/>
              </a:rPr>
              <a:t>The implementation of the “N+1” rule is a standard practice to address availabiluty concerns due to failures:</a:t>
            </a:r>
          </a:p>
        </p:txBody>
      </p:sp>
      <p:grpSp>
        <p:nvGrpSpPr>
          <p:cNvPr id="7" name="Group 6"/>
          <p:cNvGrpSpPr/>
          <p:nvPr/>
        </p:nvGrpSpPr>
        <p:grpSpPr>
          <a:xfrm>
            <a:off x="918642" y="3915623"/>
            <a:ext cx="8225358" cy="1350644"/>
            <a:chOff x="918642" y="3915623"/>
            <a:chExt cx="8225358" cy="1350644"/>
          </a:xfrm>
        </p:grpSpPr>
        <p:grpSp>
          <p:nvGrpSpPr>
            <p:cNvPr id="11" name="Group 10"/>
            <p:cNvGrpSpPr/>
            <p:nvPr/>
          </p:nvGrpSpPr>
          <p:grpSpPr>
            <a:xfrm>
              <a:off x="918642" y="3915623"/>
              <a:ext cx="8225358" cy="1350644"/>
              <a:chOff x="918642" y="2675209"/>
              <a:chExt cx="8225358" cy="1350644"/>
            </a:xfrm>
          </p:grpSpPr>
          <p:grpSp>
            <p:nvGrpSpPr>
              <p:cNvPr id="14" name="Group 13"/>
              <p:cNvGrpSpPr/>
              <p:nvPr/>
            </p:nvGrpSpPr>
            <p:grpSpPr>
              <a:xfrm>
                <a:off x="918642" y="2675209"/>
                <a:ext cx="8225358" cy="1350644"/>
                <a:chOff x="1189567" y="3792865"/>
                <a:chExt cx="8225358" cy="1350644"/>
              </a:xfrm>
            </p:grpSpPr>
            <p:sp>
              <p:nvSpPr>
                <p:cNvPr id="16" name="Rectangle 15"/>
                <p:cNvSpPr/>
                <p:nvPr/>
              </p:nvSpPr>
              <p:spPr>
                <a:xfrm>
                  <a:off x="2209800" y="3792865"/>
                  <a:ext cx="7205125" cy="1350643"/>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2227561" y="4279376"/>
                  <a:ext cx="7111163" cy="738664"/>
                </a:xfrm>
                <a:prstGeom prst="rect">
                  <a:avLst/>
                </a:prstGeom>
                <a:noFill/>
              </p:spPr>
              <p:txBody>
                <a:bodyPr wrap="square" lIns="108000" tIns="0" rIns="108000" bIns="0" rtlCol="0" anchor="t" anchorCtr="0">
                  <a:spAutoFit/>
                </a:bodyPr>
                <a:lstStyle>
                  <a:defPPr>
                    <a:defRPr lang="en-US"/>
                  </a:defPPr>
                  <a:lvl1pPr>
                    <a:spcAft>
                      <a:spcPts val="600"/>
                    </a:spcAft>
                    <a:defRPr i="1">
                      <a:solidFill>
                        <a:schemeClr val="accent5">
                          <a:lumMod val="75000"/>
                        </a:schemeClr>
                      </a:solidFill>
                      <a:latin typeface="Abadi MT Condensed Light"/>
                      <a:cs typeface="Abadi MT Condensed Light"/>
                    </a:defRPr>
                  </a:lvl1pPr>
                </a:lstStyle>
                <a:p>
                  <a:r>
                    <a:rPr lang="en-US" sz="1600" dirty="0"/>
                    <a:t>In order to minimise the impact of failures on availability of a system, its consitituent component will be deployed with redundance: at least “N</a:t>
                  </a:r>
                  <a:r>
                    <a:rPr lang="en-US" sz="1600" baseline="-25000" dirty="0"/>
                    <a:t>C</a:t>
                  </a:r>
                  <a:r>
                    <a:rPr lang="en-US" sz="1600" dirty="0"/>
                    <a:t>+1” instances of each component, if N</a:t>
                  </a:r>
                  <a:r>
                    <a:rPr lang="en-US" sz="1600" baseline="-25000" dirty="0"/>
                    <a:t>C</a:t>
                  </a:r>
                  <a:r>
                    <a:rPr lang="en-US" sz="1600" dirty="0"/>
                    <a:t> is the number of component instances that are required to address the demand.</a:t>
                  </a:r>
                </a:p>
              </p:txBody>
            </p:sp>
            <p:sp>
              <p:nvSpPr>
                <p:cNvPr id="18" name="Rectangle 17"/>
                <p:cNvSpPr/>
                <p:nvPr/>
              </p:nvSpPr>
              <p:spPr>
                <a:xfrm>
                  <a:off x="1189567" y="3792867"/>
                  <a:ext cx="1032935" cy="1350642"/>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3" name="TextBox 12"/>
              <p:cNvSpPr txBox="1"/>
              <p:nvPr/>
            </p:nvSpPr>
            <p:spPr>
              <a:xfrm>
                <a:off x="1879926" y="2742310"/>
                <a:ext cx="6222674" cy="338554"/>
              </a:xfrm>
              <a:prstGeom prst="rect">
                <a:avLst/>
              </a:prstGeom>
              <a:noFill/>
            </p:spPr>
            <p:txBody>
              <a:bodyPr wrap="square" lIns="0" tIns="0" rIns="108000" bIns="0" rtlCol="0" anchor="t" anchorCtr="0">
                <a:spAutoFit/>
              </a:bodyPr>
              <a:lstStyle/>
              <a:p>
                <a:pPr marL="180000"/>
                <a:r>
                  <a:rPr lang="en-US" sz="2200" dirty="0">
                    <a:solidFill>
                      <a:schemeClr val="accent5">
                        <a:lumMod val="75000"/>
                      </a:schemeClr>
                    </a:solidFill>
                    <a:latin typeface="Abadi MT Condensed Light"/>
                    <a:cs typeface="Abadi MT Condensed Light"/>
                  </a:rPr>
                  <a:t>THE “N+1” RULE</a:t>
                </a:r>
              </a:p>
            </p:txBody>
          </p:sp>
        </p:grpSp>
        <p:sp>
          <p:nvSpPr>
            <p:cNvPr id="3" name="Oval 2"/>
            <p:cNvSpPr/>
            <p:nvPr/>
          </p:nvSpPr>
          <p:spPr>
            <a:xfrm>
              <a:off x="1176866" y="4047068"/>
              <a:ext cx="584200" cy="584200"/>
            </a:xfrm>
            <a:prstGeom prst="ellipse">
              <a:avLst/>
            </a:prstGeom>
            <a:solidFill>
              <a:schemeClr val="accent5">
                <a:lumMod val="40000"/>
                <a:lumOff val="60000"/>
                <a:alpha val="80000"/>
              </a:schemeClr>
            </a:solidFill>
            <a:ln w="3175" cmpd="sng">
              <a:solidFill>
                <a:schemeClr val="accent5">
                  <a:lumMod val="40000"/>
                  <a:lumOff val="60000"/>
                  <a:alpha val="80000"/>
                </a:schemeClr>
              </a:solidFill>
              <a:headEnd type="stealt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TextBox 19"/>
            <p:cNvSpPr txBox="1"/>
            <p:nvPr/>
          </p:nvSpPr>
          <p:spPr>
            <a:xfrm>
              <a:off x="1291163" y="3970853"/>
              <a:ext cx="355486" cy="707886"/>
            </a:xfrm>
            <a:prstGeom prst="rect">
              <a:avLst/>
            </a:prstGeom>
            <a:noFill/>
          </p:spPr>
          <p:txBody>
            <a:bodyPr wrap="none" rtlCol="0">
              <a:spAutoFit/>
            </a:bodyPr>
            <a:lstStyle/>
            <a:p>
              <a:r>
                <a:rPr lang="en-US" sz="4000">
                  <a:solidFill>
                    <a:srgbClr val="3494AF"/>
                  </a:solidFill>
                  <a:latin typeface="Arial Black"/>
                  <a:cs typeface="Arial Black"/>
                </a:rPr>
                <a:t>!</a:t>
              </a:r>
              <a:endParaRPr lang="en-US" sz="2000">
                <a:solidFill>
                  <a:srgbClr val="3494AF"/>
                </a:solidFill>
                <a:latin typeface="Arial Black"/>
                <a:cs typeface="Arial Black"/>
              </a:endParaRPr>
            </a:p>
          </p:txBody>
        </p:sp>
      </p:grpSp>
    </p:spTree>
    <p:extLst>
      <p:ext uri="{BB962C8B-B14F-4D97-AF65-F5344CB8AC3E}">
        <p14:creationId xmlns:p14="http://schemas.microsoft.com/office/powerpoint/2010/main" val="299456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1955" y="15112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2117" y="-95779"/>
            <a:ext cx="9144000" cy="1143000"/>
          </a:xfrm>
        </p:spPr>
        <p:txBody>
          <a:bodyPr/>
          <a:lstStyle/>
          <a:p>
            <a:r>
              <a:rPr lang="en-US" b="0"/>
              <a:t>Availability</a:t>
            </a:r>
          </a:p>
        </p:txBody>
      </p:sp>
      <p:sp>
        <p:nvSpPr>
          <p:cNvPr id="4" name="Date Placeholder 3"/>
          <p:cNvSpPr>
            <a:spLocks noGrp="1"/>
          </p:cNvSpPr>
          <p:nvPr>
            <p:ph type="dt" sz="half" idx="10"/>
          </p:nvPr>
        </p:nvSpPr>
        <p:spPr/>
        <p:txBody>
          <a:bodyPr/>
          <a:lstStyle/>
          <a:p>
            <a:fld id="{3D204B18-9485-D74D-B2B3-6C26E88E40BB}" type="datetime1">
              <a:rPr lang="en-AU"/>
              <a:pPr/>
              <a:t>2/5/18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17</a:t>
            </a:fld>
            <a:endParaRPr lang="en-US"/>
          </a:p>
        </p:txBody>
      </p:sp>
      <p:cxnSp>
        <p:nvCxnSpPr>
          <p:cNvPr id="55" name="Straight Connector 54"/>
          <p:cNvCxnSpPr/>
          <p:nvPr/>
        </p:nvCxnSpPr>
        <p:spPr>
          <a:xfrm>
            <a:off x="1947331"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2709" y="1573655"/>
            <a:ext cx="1904981" cy="830997"/>
          </a:xfrm>
          <a:prstGeom prst="rect">
            <a:avLst/>
          </a:prstGeom>
          <a:noFill/>
        </p:spPr>
        <p:txBody>
          <a:bodyPr wrap="square" rtlCol="0">
            <a:spAutoFit/>
          </a:bodyPr>
          <a:lstStyle/>
          <a:p>
            <a:pPr algn="r"/>
            <a:r>
              <a:rPr lang="en-US" sz="2400" b="1">
                <a:solidFill>
                  <a:srgbClr val="1F497D">
                    <a:lumMod val="75000"/>
                  </a:srgbClr>
                </a:solidFill>
                <a:latin typeface="Abadi MT Condensed Extra Bold"/>
                <a:cs typeface="Abadi MT Condensed Extra Bold"/>
              </a:rPr>
              <a:t>AVAILABILITY DESIGN</a:t>
            </a:r>
            <a:endParaRPr lang="en-US">
              <a:solidFill>
                <a:schemeClr val="tx2">
                  <a:lumMod val="75000"/>
                </a:schemeClr>
              </a:solidFill>
              <a:latin typeface="Abadi MT Condensed Extra Bold"/>
              <a:cs typeface="Abadi MT Condensed Extra Bold"/>
            </a:endParaRPr>
          </a:p>
        </p:txBody>
      </p:sp>
      <p:sp>
        <p:nvSpPr>
          <p:cNvPr id="58" name="TextBox 57"/>
          <p:cNvSpPr txBox="1"/>
          <p:nvPr/>
        </p:nvSpPr>
        <p:spPr>
          <a:xfrm>
            <a:off x="2019294" y="1553624"/>
            <a:ext cx="7124706" cy="4478149"/>
          </a:xfrm>
          <a:prstGeom prst="rect">
            <a:avLst/>
          </a:prstGeom>
          <a:noFill/>
        </p:spPr>
        <p:txBody>
          <a:bodyPr wrap="square" rtlCol="0">
            <a:spAutoFit/>
          </a:bodyPr>
          <a:lstStyle/>
          <a:p>
            <a:r>
              <a:rPr lang="en-US" sz="3000">
                <a:latin typeface="Abadi MT Condensed Light"/>
                <a:cs typeface="Abadi MT Condensed Light"/>
              </a:rPr>
              <a:t>Redundant design </a:t>
            </a:r>
          </a:p>
          <a:p>
            <a:pPr lvl="0">
              <a:spcBef>
                <a:spcPts val="1000"/>
              </a:spcBef>
            </a:pPr>
            <a:r>
              <a:rPr lang="en-US" sz="2300" i="1">
                <a:solidFill>
                  <a:prstClr val="black">
                    <a:lumMod val="65000"/>
                    <a:lumOff val="35000"/>
                  </a:prstClr>
                </a:solidFill>
                <a:latin typeface="Abadi MT Condensed Light"/>
                <a:cs typeface="Abadi MT Condensed Light"/>
              </a:rPr>
              <a:t>The N+1 deployment ensures that a system that is designed to function with N instances of a component can sustain the complete failure of 1 instance of the component without creating service degradation or interruption.</a:t>
            </a:r>
          </a:p>
          <a:p>
            <a:pPr lvl="0">
              <a:spcBef>
                <a:spcPts val="1000"/>
              </a:spcBef>
            </a:pPr>
            <a:r>
              <a:rPr lang="en-US" sz="2300" i="1">
                <a:solidFill>
                  <a:prstClr val="black">
                    <a:lumMod val="65000"/>
                    <a:lumOff val="35000"/>
                  </a:prstClr>
                </a:solidFill>
                <a:latin typeface="Abadi MT Condensed Light"/>
                <a:cs typeface="Abadi MT Condensed Light"/>
              </a:rPr>
              <a:t>If we want to cater for more than one complete failure we can use the N+M approach, where M identifies the number of instances that are allowed to fail.</a:t>
            </a:r>
          </a:p>
          <a:p>
            <a:pPr lvl="0">
              <a:spcBef>
                <a:spcPts val="1000"/>
              </a:spcBef>
            </a:pPr>
            <a:r>
              <a:rPr lang="en-US" sz="2300" i="1">
                <a:solidFill>
                  <a:prstClr val="black">
                    <a:lumMod val="65000"/>
                    <a:lumOff val="35000"/>
                  </a:prstClr>
                </a:solidFill>
                <a:latin typeface="Abadi MT Condensed Light"/>
                <a:cs typeface="Abadi MT Condensed Light"/>
              </a:rPr>
              <a:t>The addittional M nodes can be either in “hot-standby”, which means that they do not execute work but are simply online, or can actually process requests.</a:t>
            </a:r>
          </a:p>
        </p:txBody>
      </p:sp>
      <p:sp>
        <p:nvSpPr>
          <p:cNvPr id="104" name="TextBox 103"/>
          <p:cNvSpPr txBox="1"/>
          <p:nvPr/>
        </p:nvSpPr>
        <p:spPr>
          <a:xfrm>
            <a:off x="863599" y="3758009"/>
            <a:ext cx="1066801" cy="584776"/>
          </a:xfrm>
          <a:prstGeom prst="rect">
            <a:avLst/>
          </a:prstGeom>
          <a:noFill/>
        </p:spPr>
        <p:txBody>
          <a:bodyPr wrap="square" rtlCol="0">
            <a:spAutoFit/>
          </a:bodyPr>
          <a:lstStyle/>
          <a:p>
            <a:pPr algn="r"/>
            <a:r>
              <a:rPr lang="en-US" sz="1600" b="1">
                <a:solidFill>
                  <a:srgbClr val="1F497D">
                    <a:lumMod val="75000"/>
                  </a:srgbClr>
                </a:solidFill>
                <a:latin typeface="Abadi MT Condensed Extra Bold"/>
                <a:cs typeface="Abadi MT Condensed Extra Bold"/>
              </a:rPr>
              <a:t>FROM N+1 TO N+M</a:t>
            </a:r>
            <a:endParaRPr lang="en-US" sz="1600">
              <a:solidFill>
                <a:schemeClr val="tx2">
                  <a:lumMod val="75000"/>
                </a:schemeClr>
              </a:solidFill>
              <a:latin typeface="Abadi MT Condensed Extra Bold"/>
              <a:cs typeface="Abadi MT Condensed Extra Bold"/>
            </a:endParaRPr>
          </a:p>
        </p:txBody>
      </p:sp>
    </p:spTree>
    <p:extLst>
      <p:ext uri="{BB962C8B-B14F-4D97-AF65-F5344CB8AC3E}">
        <p14:creationId xmlns:p14="http://schemas.microsoft.com/office/powerpoint/2010/main" val="14831364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1955" y="15112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grpSp>
        <p:nvGrpSpPr>
          <p:cNvPr id="115" name="Group 114"/>
          <p:cNvGrpSpPr/>
          <p:nvPr/>
        </p:nvGrpSpPr>
        <p:grpSpPr>
          <a:xfrm>
            <a:off x="3361267" y="4927600"/>
            <a:ext cx="1236133" cy="795865"/>
            <a:chOff x="3361267" y="4927600"/>
            <a:chExt cx="1236133" cy="795865"/>
          </a:xfrm>
        </p:grpSpPr>
        <p:sp>
          <p:nvSpPr>
            <p:cNvPr id="90" name="Rounded Rectangle 89"/>
            <p:cNvSpPr/>
            <p:nvPr/>
          </p:nvSpPr>
          <p:spPr>
            <a:xfrm>
              <a:off x="3378201" y="4961464"/>
              <a:ext cx="1219199" cy="762001"/>
            </a:xfrm>
            <a:prstGeom prst="roundRect">
              <a:avLst>
                <a:gd name="adj" fmla="val 6733"/>
              </a:avLst>
            </a:prstGeom>
            <a:solidFill>
              <a:schemeClr val="accent2">
                <a:lumMod val="20000"/>
                <a:lumOff val="80000"/>
                <a:alpha val="60000"/>
              </a:schemeClr>
            </a:solidFill>
            <a:ln w="3175" cmpd="sng">
              <a:solidFill>
                <a:schemeClr val="accent2">
                  <a:lumMod val="60000"/>
                  <a:lumOff val="40000"/>
                  <a:alpha val="60000"/>
                </a:schemeClr>
              </a:solidFill>
              <a:headEnd type="stealt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97" name="Group 96"/>
            <p:cNvGrpSpPr/>
            <p:nvPr/>
          </p:nvGrpSpPr>
          <p:grpSpPr>
            <a:xfrm>
              <a:off x="3361267" y="4927600"/>
              <a:ext cx="357790" cy="276999"/>
              <a:chOff x="3361268" y="2717800"/>
              <a:chExt cx="357790" cy="276999"/>
            </a:xfrm>
          </p:grpSpPr>
          <p:sp>
            <p:nvSpPr>
              <p:cNvPr id="98" name="Round Diagonal Corner Rectangle 97"/>
              <p:cNvSpPr/>
              <p:nvPr/>
            </p:nvSpPr>
            <p:spPr>
              <a:xfrm>
                <a:off x="3378200" y="2753783"/>
                <a:ext cx="311150" cy="221192"/>
              </a:xfrm>
              <a:prstGeom prst="round2DiagRect">
                <a:avLst>
                  <a:gd name="adj1" fmla="val 23604"/>
                  <a:gd name="adj2" fmla="val 0"/>
                </a:avLst>
              </a:prstGeom>
              <a:solidFill>
                <a:schemeClr val="accent2">
                  <a:lumMod val="60000"/>
                  <a:lumOff val="40000"/>
                </a:schemeClr>
              </a:solidFill>
              <a:ln w="3175" cmpd="sng">
                <a:solidFill>
                  <a:schemeClr val="accent2">
                    <a:lumMod val="60000"/>
                    <a:lumOff val="40000"/>
                  </a:schemeClr>
                </a:solidFill>
                <a:headEnd type="stealt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9" name="TextBox 98"/>
              <p:cNvSpPr txBox="1"/>
              <p:nvPr/>
            </p:nvSpPr>
            <p:spPr>
              <a:xfrm>
                <a:off x="3361268" y="2717800"/>
                <a:ext cx="357790" cy="276999"/>
              </a:xfrm>
              <a:prstGeom prst="rect">
                <a:avLst/>
              </a:prstGeom>
              <a:noFill/>
            </p:spPr>
            <p:txBody>
              <a:bodyPr wrap="none" rtlCol="0">
                <a:spAutoFit/>
              </a:bodyPr>
              <a:lstStyle/>
              <a:p>
                <a:r>
                  <a:rPr lang="en-US" sz="1200">
                    <a:solidFill>
                      <a:schemeClr val="bg1"/>
                    </a:solidFill>
                    <a:latin typeface="Abadi MT Condensed Light"/>
                    <a:cs typeface="Abadi MT Condensed Light"/>
                  </a:rPr>
                  <a:t>+1</a:t>
                </a:r>
                <a:endParaRPr lang="en-US" sz="1200" baseline="-25000">
                  <a:solidFill>
                    <a:schemeClr val="bg1"/>
                  </a:solidFill>
                  <a:latin typeface="Abadi MT Condensed Light"/>
                  <a:cs typeface="Abadi MT Condensed Light"/>
                </a:endParaRPr>
              </a:p>
            </p:txBody>
          </p:sp>
        </p:grpSp>
      </p:grpSp>
      <p:grpSp>
        <p:nvGrpSpPr>
          <p:cNvPr id="116" name="Group 115"/>
          <p:cNvGrpSpPr/>
          <p:nvPr/>
        </p:nvGrpSpPr>
        <p:grpSpPr>
          <a:xfrm>
            <a:off x="6299201" y="4927600"/>
            <a:ext cx="1236132" cy="804331"/>
            <a:chOff x="6299201" y="4927600"/>
            <a:chExt cx="1236132" cy="804331"/>
          </a:xfrm>
        </p:grpSpPr>
        <p:sp>
          <p:nvSpPr>
            <p:cNvPr id="91" name="Rounded Rectangle 90"/>
            <p:cNvSpPr/>
            <p:nvPr/>
          </p:nvSpPr>
          <p:spPr>
            <a:xfrm>
              <a:off x="6316134" y="4969930"/>
              <a:ext cx="1219199" cy="762001"/>
            </a:xfrm>
            <a:prstGeom prst="roundRect">
              <a:avLst>
                <a:gd name="adj" fmla="val 6733"/>
              </a:avLst>
            </a:prstGeom>
            <a:solidFill>
              <a:schemeClr val="accent2">
                <a:lumMod val="20000"/>
                <a:lumOff val="80000"/>
                <a:alpha val="60000"/>
              </a:schemeClr>
            </a:solidFill>
            <a:ln w="3175" cmpd="sng">
              <a:solidFill>
                <a:schemeClr val="accent2">
                  <a:lumMod val="60000"/>
                  <a:lumOff val="40000"/>
                  <a:alpha val="60000"/>
                </a:schemeClr>
              </a:solidFill>
              <a:headEnd type="stealt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06" name="Group 105"/>
            <p:cNvGrpSpPr/>
            <p:nvPr/>
          </p:nvGrpSpPr>
          <p:grpSpPr>
            <a:xfrm>
              <a:off x="6299201" y="4927600"/>
              <a:ext cx="357790" cy="276999"/>
              <a:chOff x="3361268" y="2717800"/>
              <a:chExt cx="357790" cy="276999"/>
            </a:xfrm>
          </p:grpSpPr>
          <p:sp>
            <p:nvSpPr>
              <p:cNvPr id="107" name="Round Diagonal Corner Rectangle 106"/>
              <p:cNvSpPr/>
              <p:nvPr/>
            </p:nvSpPr>
            <p:spPr>
              <a:xfrm>
                <a:off x="3378200" y="2753783"/>
                <a:ext cx="311150" cy="221192"/>
              </a:xfrm>
              <a:prstGeom prst="round2DiagRect">
                <a:avLst>
                  <a:gd name="adj1" fmla="val 33174"/>
                  <a:gd name="adj2" fmla="val 0"/>
                </a:avLst>
              </a:prstGeom>
              <a:solidFill>
                <a:schemeClr val="accent2">
                  <a:lumMod val="60000"/>
                  <a:lumOff val="40000"/>
                </a:schemeClr>
              </a:solidFill>
              <a:ln w="3175" cmpd="sng">
                <a:solidFill>
                  <a:schemeClr val="accent2">
                    <a:lumMod val="60000"/>
                    <a:lumOff val="40000"/>
                  </a:schemeClr>
                </a:solidFill>
                <a:headEnd type="stealt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8" name="TextBox 107"/>
              <p:cNvSpPr txBox="1"/>
              <p:nvPr/>
            </p:nvSpPr>
            <p:spPr>
              <a:xfrm>
                <a:off x="3361268" y="2717800"/>
                <a:ext cx="357790" cy="276999"/>
              </a:xfrm>
              <a:prstGeom prst="rect">
                <a:avLst/>
              </a:prstGeom>
              <a:noFill/>
            </p:spPr>
            <p:txBody>
              <a:bodyPr wrap="none" rtlCol="0">
                <a:spAutoFit/>
              </a:bodyPr>
              <a:lstStyle/>
              <a:p>
                <a:r>
                  <a:rPr lang="en-US" sz="1200">
                    <a:solidFill>
                      <a:schemeClr val="bg1"/>
                    </a:solidFill>
                    <a:latin typeface="Abadi MT Condensed Light"/>
                    <a:cs typeface="Abadi MT Condensed Light"/>
                  </a:rPr>
                  <a:t>+1</a:t>
                </a:r>
                <a:endParaRPr lang="en-US" sz="1200" baseline="-25000">
                  <a:solidFill>
                    <a:schemeClr val="bg1"/>
                  </a:solidFill>
                  <a:latin typeface="Abadi MT Condensed Light"/>
                  <a:cs typeface="Abadi MT Condensed Light"/>
                </a:endParaRPr>
              </a:p>
            </p:txBody>
          </p:sp>
        </p:grpSp>
      </p:grpSp>
      <p:grpSp>
        <p:nvGrpSpPr>
          <p:cNvPr id="117" name="Group 116"/>
          <p:cNvGrpSpPr/>
          <p:nvPr/>
        </p:nvGrpSpPr>
        <p:grpSpPr>
          <a:xfrm>
            <a:off x="4859869" y="4254502"/>
            <a:ext cx="1083731" cy="546098"/>
            <a:chOff x="4859869" y="4254502"/>
            <a:chExt cx="1083731" cy="546098"/>
          </a:xfrm>
        </p:grpSpPr>
        <p:sp>
          <p:nvSpPr>
            <p:cNvPr id="92" name="Rounded Rectangle 91"/>
            <p:cNvSpPr/>
            <p:nvPr/>
          </p:nvSpPr>
          <p:spPr>
            <a:xfrm>
              <a:off x="4927601" y="4292597"/>
              <a:ext cx="1015999" cy="508003"/>
            </a:xfrm>
            <a:prstGeom prst="roundRect">
              <a:avLst>
                <a:gd name="adj" fmla="val 6733"/>
              </a:avLst>
            </a:prstGeom>
            <a:solidFill>
              <a:schemeClr val="accent2">
                <a:lumMod val="20000"/>
                <a:lumOff val="80000"/>
                <a:alpha val="60000"/>
              </a:schemeClr>
            </a:solidFill>
            <a:ln w="3175" cmpd="sng">
              <a:solidFill>
                <a:schemeClr val="accent2">
                  <a:lumMod val="60000"/>
                  <a:lumOff val="40000"/>
                  <a:alpha val="60000"/>
                </a:schemeClr>
              </a:solidFill>
              <a:headEnd type="stealt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09" name="Group 108"/>
            <p:cNvGrpSpPr/>
            <p:nvPr/>
          </p:nvGrpSpPr>
          <p:grpSpPr>
            <a:xfrm>
              <a:off x="4859869" y="4254502"/>
              <a:ext cx="338664" cy="253916"/>
              <a:chOff x="3310468" y="2713568"/>
              <a:chExt cx="338664" cy="253916"/>
            </a:xfrm>
          </p:grpSpPr>
          <p:sp>
            <p:nvSpPr>
              <p:cNvPr id="110" name="Round Diagonal Corner Rectangle 109"/>
              <p:cNvSpPr/>
              <p:nvPr/>
            </p:nvSpPr>
            <p:spPr>
              <a:xfrm>
                <a:off x="3378200" y="2753783"/>
                <a:ext cx="186266" cy="196850"/>
              </a:xfrm>
              <a:prstGeom prst="round2DiagRect">
                <a:avLst>
                  <a:gd name="adj1" fmla="val 21811"/>
                  <a:gd name="adj2" fmla="val 0"/>
                </a:avLst>
              </a:prstGeom>
              <a:solidFill>
                <a:schemeClr val="accent2">
                  <a:lumMod val="60000"/>
                  <a:lumOff val="40000"/>
                </a:schemeClr>
              </a:solidFill>
              <a:ln w="3175" cmpd="sng">
                <a:solidFill>
                  <a:schemeClr val="accent2">
                    <a:lumMod val="60000"/>
                    <a:lumOff val="40000"/>
                  </a:schemeClr>
                </a:solidFill>
                <a:headEnd type="stealt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TextBox 110"/>
              <p:cNvSpPr txBox="1"/>
              <p:nvPr/>
            </p:nvSpPr>
            <p:spPr>
              <a:xfrm>
                <a:off x="3310468" y="2713568"/>
                <a:ext cx="338664" cy="253916"/>
              </a:xfrm>
              <a:prstGeom prst="rect">
                <a:avLst/>
              </a:prstGeom>
              <a:noFill/>
            </p:spPr>
            <p:txBody>
              <a:bodyPr wrap="square" rtlCol="0">
                <a:spAutoFit/>
              </a:bodyPr>
              <a:lstStyle/>
              <a:p>
                <a:r>
                  <a:rPr lang="en-US" sz="1050">
                    <a:solidFill>
                      <a:schemeClr val="bg1"/>
                    </a:solidFill>
                    <a:latin typeface="Abadi MT Condensed Light"/>
                    <a:cs typeface="Abadi MT Condensed Light"/>
                  </a:rPr>
                  <a:t>+1</a:t>
                </a:r>
                <a:endParaRPr lang="en-US" sz="1050" baseline="-25000">
                  <a:solidFill>
                    <a:schemeClr val="bg1"/>
                  </a:solidFill>
                  <a:latin typeface="Abadi MT Condensed Light"/>
                  <a:cs typeface="Abadi MT Condensed Light"/>
                </a:endParaRPr>
              </a:p>
            </p:txBody>
          </p:sp>
        </p:grpSp>
      </p:grpSp>
      <p:grpSp>
        <p:nvGrpSpPr>
          <p:cNvPr id="112" name="Group 111"/>
          <p:cNvGrpSpPr/>
          <p:nvPr/>
        </p:nvGrpSpPr>
        <p:grpSpPr>
          <a:xfrm>
            <a:off x="3378200" y="2709334"/>
            <a:ext cx="1219200" cy="2218267"/>
            <a:chOff x="3378200" y="2709334"/>
            <a:chExt cx="1219200" cy="2218267"/>
          </a:xfrm>
        </p:grpSpPr>
        <p:sp>
          <p:nvSpPr>
            <p:cNvPr id="10" name="Rounded Rectangle 9"/>
            <p:cNvSpPr/>
            <p:nvPr/>
          </p:nvSpPr>
          <p:spPr>
            <a:xfrm>
              <a:off x="3378201" y="2751668"/>
              <a:ext cx="1219199" cy="2175933"/>
            </a:xfrm>
            <a:prstGeom prst="roundRect">
              <a:avLst>
                <a:gd name="adj" fmla="val 6733"/>
              </a:avLst>
            </a:prstGeom>
            <a:solidFill>
              <a:schemeClr val="accent4">
                <a:lumMod val="20000"/>
                <a:lumOff val="80000"/>
                <a:alpha val="60000"/>
              </a:schemeClr>
            </a:solidFill>
            <a:ln w="3175" cmpd="sng">
              <a:solidFill>
                <a:schemeClr val="accent4">
                  <a:lumMod val="60000"/>
                  <a:lumOff val="40000"/>
                  <a:alpha val="60000"/>
                </a:schemeClr>
              </a:solidFill>
              <a:headEnd type="stealt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93" name="Group 92"/>
            <p:cNvGrpSpPr/>
            <p:nvPr/>
          </p:nvGrpSpPr>
          <p:grpSpPr>
            <a:xfrm>
              <a:off x="3378200" y="2709334"/>
              <a:ext cx="320223" cy="276999"/>
              <a:chOff x="3378200" y="2709334"/>
              <a:chExt cx="320223" cy="276999"/>
            </a:xfrm>
          </p:grpSpPr>
          <p:sp>
            <p:nvSpPr>
              <p:cNvPr id="12" name="Round Diagonal Corner Rectangle 11"/>
              <p:cNvSpPr/>
              <p:nvPr/>
            </p:nvSpPr>
            <p:spPr>
              <a:xfrm>
                <a:off x="3378200" y="2753783"/>
                <a:ext cx="311150" cy="221192"/>
              </a:xfrm>
              <a:prstGeom prst="round2DiagRect">
                <a:avLst>
                  <a:gd name="adj1" fmla="val 33174"/>
                  <a:gd name="adj2" fmla="val 0"/>
                </a:avLst>
              </a:prstGeom>
              <a:solidFill>
                <a:schemeClr val="accent4">
                  <a:lumMod val="60000"/>
                  <a:lumOff val="40000"/>
                </a:schemeClr>
              </a:solidFill>
              <a:ln w="3175" cmpd="sng">
                <a:solidFill>
                  <a:schemeClr val="accent4">
                    <a:lumMod val="60000"/>
                    <a:lumOff val="40000"/>
                  </a:schemeClr>
                </a:solidFill>
                <a:headEnd type="stealt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p:cNvSpPr txBox="1"/>
              <p:nvPr/>
            </p:nvSpPr>
            <p:spPr>
              <a:xfrm>
                <a:off x="3395135" y="2709334"/>
                <a:ext cx="303288" cy="276999"/>
              </a:xfrm>
              <a:prstGeom prst="rect">
                <a:avLst/>
              </a:prstGeom>
              <a:noFill/>
            </p:spPr>
            <p:txBody>
              <a:bodyPr wrap="none" rtlCol="0">
                <a:spAutoFit/>
              </a:bodyPr>
              <a:lstStyle/>
              <a:p>
                <a:r>
                  <a:rPr lang="en-US" sz="1200">
                    <a:solidFill>
                      <a:schemeClr val="bg1"/>
                    </a:solidFill>
                    <a:latin typeface="Abadi MT Condensed Light"/>
                    <a:cs typeface="Abadi MT Condensed Light"/>
                  </a:rPr>
                  <a:t>N</a:t>
                </a:r>
                <a:r>
                  <a:rPr lang="en-US" sz="1200" baseline="-25000">
                    <a:solidFill>
                      <a:schemeClr val="bg1"/>
                    </a:solidFill>
                    <a:latin typeface="Abadi MT Condensed Light"/>
                    <a:cs typeface="Abadi MT Condensed Light"/>
                  </a:rPr>
                  <a:t>F</a:t>
                </a:r>
              </a:p>
            </p:txBody>
          </p:sp>
        </p:grpSp>
      </p:grpSp>
      <p:grpSp>
        <p:nvGrpSpPr>
          <p:cNvPr id="114" name="Group 113"/>
          <p:cNvGrpSpPr/>
          <p:nvPr/>
        </p:nvGrpSpPr>
        <p:grpSpPr>
          <a:xfrm>
            <a:off x="6307667" y="2700865"/>
            <a:ext cx="1219199" cy="2218268"/>
            <a:chOff x="6307667" y="2700865"/>
            <a:chExt cx="1219199" cy="2218268"/>
          </a:xfrm>
        </p:grpSpPr>
        <p:sp>
          <p:nvSpPr>
            <p:cNvPr id="89" name="Rounded Rectangle 88"/>
            <p:cNvSpPr/>
            <p:nvPr/>
          </p:nvSpPr>
          <p:spPr>
            <a:xfrm>
              <a:off x="6307667" y="2743200"/>
              <a:ext cx="1219199" cy="2175933"/>
            </a:xfrm>
            <a:prstGeom prst="roundRect">
              <a:avLst>
                <a:gd name="adj" fmla="val 6733"/>
              </a:avLst>
            </a:prstGeom>
            <a:solidFill>
              <a:schemeClr val="accent4">
                <a:lumMod val="20000"/>
                <a:lumOff val="80000"/>
                <a:alpha val="60000"/>
              </a:schemeClr>
            </a:solidFill>
            <a:ln w="3175" cmpd="sng">
              <a:solidFill>
                <a:schemeClr val="accent4">
                  <a:lumMod val="60000"/>
                  <a:lumOff val="40000"/>
                  <a:alpha val="60000"/>
                </a:schemeClr>
              </a:solidFill>
              <a:headEnd type="stealt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94" name="Group 93"/>
            <p:cNvGrpSpPr/>
            <p:nvPr/>
          </p:nvGrpSpPr>
          <p:grpSpPr>
            <a:xfrm>
              <a:off x="6307668" y="2700865"/>
              <a:ext cx="342665" cy="276999"/>
              <a:chOff x="3378200" y="2709334"/>
              <a:chExt cx="342665" cy="276999"/>
            </a:xfrm>
          </p:grpSpPr>
          <p:sp>
            <p:nvSpPr>
              <p:cNvPr id="95" name="Round Diagonal Corner Rectangle 94"/>
              <p:cNvSpPr/>
              <p:nvPr/>
            </p:nvSpPr>
            <p:spPr>
              <a:xfrm>
                <a:off x="3378200" y="2753783"/>
                <a:ext cx="311150" cy="221192"/>
              </a:xfrm>
              <a:prstGeom prst="round2DiagRect">
                <a:avLst>
                  <a:gd name="adj1" fmla="val 33174"/>
                  <a:gd name="adj2" fmla="val 0"/>
                </a:avLst>
              </a:prstGeom>
              <a:solidFill>
                <a:schemeClr val="accent4">
                  <a:lumMod val="60000"/>
                  <a:lumOff val="40000"/>
                </a:schemeClr>
              </a:solidFill>
              <a:ln w="3175" cmpd="sng">
                <a:solidFill>
                  <a:schemeClr val="accent4">
                    <a:lumMod val="60000"/>
                    <a:lumOff val="40000"/>
                  </a:schemeClr>
                </a:solidFill>
                <a:headEnd type="stealt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TextBox 95"/>
              <p:cNvSpPr txBox="1"/>
              <p:nvPr/>
            </p:nvSpPr>
            <p:spPr>
              <a:xfrm>
                <a:off x="3395135" y="2709334"/>
                <a:ext cx="325730" cy="276999"/>
              </a:xfrm>
              <a:prstGeom prst="rect">
                <a:avLst/>
              </a:prstGeom>
              <a:noFill/>
            </p:spPr>
            <p:txBody>
              <a:bodyPr wrap="none" rtlCol="0">
                <a:spAutoFit/>
              </a:bodyPr>
              <a:lstStyle/>
              <a:p>
                <a:r>
                  <a:rPr lang="en-US" sz="1200">
                    <a:solidFill>
                      <a:schemeClr val="bg1"/>
                    </a:solidFill>
                    <a:latin typeface="Abadi MT Condensed Light"/>
                    <a:cs typeface="Abadi MT Condensed Light"/>
                  </a:rPr>
                  <a:t>N</a:t>
                </a:r>
                <a:r>
                  <a:rPr lang="en-US" sz="1200" baseline="-25000">
                    <a:solidFill>
                      <a:schemeClr val="bg1"/>
                    </a:solidFill>
                    <a:latin typeface="Abadi MT Condensed Light"/>
                    <a:cs typeface="Abadi MT Condensed Light"/>
                  </a:rPr>
                  <a:t>W</a:t>
                </a:r>
              </a:p>
            </p:txBody>
          </p:sp>
        </p:grpSp>
      </p:grpSp>
      <p:grpSp>
        <p:nvGrpSpPr>
          <p:cNvPr id="113" name="Group 112"/>
          <p:cNvGrpSpPr/>
          <p:nvPr/>
        </p:nvGrpSpPr>
        <p:grpSpPr>
          <a:xfrm>
            <a:off x="4902198" y="3039535"/>
            <a:ext cx="1041403" cy="1210732"/>
            <a:chOff x="4902198" y="3039535"/>
            <a:chExt cx="1041403" cy="1210732"/>
          </a:xfrm>
        </p:grpSpPr>
        <p:sp>
          <p:nvSpPr>
            <p:cNvPr id="88" name="Rounded Rectangle 87"/>
            <p:cNvSpPr/>
            <p:nvPr/>
          </p:nvSpPr>
          <p:spPr>
            <a:xfrm>
              <a:off x="4927602" y="3081868"/>
              <a:ext cx="1015999" cy="1168399"/>
            </a:xfrm>
            <a:prstGeom prst="roundRect">
              <a:avLst>
                <a:gd name="adj" fmla="val 6733"/>
              </a:avLst>
            </a:prstGeom>
            <a:solidFill>
              <a:schemeClr val="accent4">
                <a:lumMod val="20000"/>
                <a:lumOff val="80000"/>
                <a:alpha val="60000"/>
              </a:schemeClr>
            </a:solidFill>
            <a:ln w="3175" cmpd="sng">
              <a:solidFill>
                <a:schemeClr val="accent4">
                  <a:lumMod val="60000"/>
                  <a:lumOff val="40000"/>
                  <a:alpha val="60000"/>
                </a:schemeClr>
              </a:solidFill>
              <a:headEnd type="stealt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00" name="Group 99"/>
            <p:cNvGrpSpPr/>
            <p:nvPr/>
          </p:nvGrpSpPr>
          <p:grpSpPr>
            <a:xfrm>
              <a:off x="4902198" y="3039535"/>
              <a:ext cx="312906" cy="265641"/>
              <a:chOff x="3344333" y="2709334"/>
              <a:chExt cx="344621" cy="265641"/>
            </a:xfrm>
          </p:grpSpPr>
          <p:sp>
            <p:nvSpPr>
              <p:cNvPr id="101" name="Round Diagonal Corner Rectangle 100"/>
              <p:cNvSpPr/>
              <p:nvPr/>
            </p:nvSpPr>
            <p:spPr>
              <a:xfrm>
                <a:off x="3373538" y="2753783"/>
                <a:ext cx="264524" cy="221192"/>
              </a:xfrm>
              <a:prstGeom prst="round2DiagRect">
                <a:avLst>
                  <a:gd name="adj1" fmla="val 21691"/>
                  <a:gd name="adj2" fmla="val 0"/>
                </a:avLst>
              </a:prstGeom>
              <a:solidFill>
                <a:schemeClr val="accent4">
                  <a:lumMod val="60000"/>
                  <a:lumOff val="40000"/>
                </a:schemeClr>
              </a:solidFill>
              <a:ln w="3175" cmpd="sng">
                <a:solidFill>
                  <a:schemeClr val="accent4">
                    <a:lumMod val="60000"/>
                    <a:lumOff val="40000"/>
                  </a:schemeClr>
                </a:solidFill>
                <a:headEnd type="stealt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 name="TextBox 101"/>
              <p:cNvSpPr txBox="1"/>
              <p:nvPr/>
            </p:nvSpPr>
            <p:spPr>
              <a:xfrm>
                <a:off x="3344333" y="2709334"/>
                <a:ext cx="344621" cy="261610"/>
              </a:xfrm>
              <a:prstGeom prst="rect">
                <a:avLst/>
              </a:prstGeom>
              <a:noFill/>
            </p:spPr>
            <p:txBody>
              <a:bodyPr wrap="none" rtlCol="0">
                <a:spAutoFit/>
              </a:bodyPr>
              <a:lstStyle/>
              <a:p>
                <a:r>
                  <a:rPr lang="en-US" sz="1100">
                    <a:solidFill>
                      <a:schemeClr val="bg1"/>
                    </a:solidFill>
                    <a:latin typeface="Abadi MT Condensed Light"/>
                    <a:cs typeface="Abadi MT Condensed Light"/>
                  </a:rPr>
                  <a:t>N</a:t>
                </a:r>
                <a:r>
                  <a:rPr lang="en-US" sz="1100" baseline="-25000">
                    <a:solidFill>
                      <a:schemeClr val="bg1"/>
                    </a:solidFill>
                    <a:latin typeface="Abadi MT Condensed Light"/>
                    <a:cs typeface="Abadi MT Condensed Light"/>
                  </a:rPr>
                  <a:t>Q</a:t>
                </a:r>
              </a:p>
            </p:txBody>
          </p:sp>
        </p:grpSp>
      </p:grpSp>
      <p:sp>
        <p:nvSpPr>
          <p:cNvPr id="2" name="Title 1"/>
          <p:cNvSpPr>
            <a:spLocks noGrp="1"/>
          </p:cNvSpPr>
          <p:nvPr>
            <p:ph type="title"/>
          </p:nvPr>
        </p:nvSpPr>
        <p:spPr>
          <a:xfrm>
            <a:off x="2117" y="-95779"/>
            <a:ext cx="9144000" cy="1143000"/>
          </a:xfrm>
        </p:spPr>
        <p:txBody>
          <a:bodyPr/>
          <a:lstStyle/>
          <a:p>
            <a:r>
              <a:rPr lang="en-US" b="0"/>
              <a:t>Availability</a:t>
            </a:r>
          </a:p>
        </p:txBody>
      </p:sp>
      <p:sp>
        <p:nvSpPr>
          <p:cNvPr id="4" name="Date Placeholder 3"/>
          <p:cNvSpPr>
            <a:spLocks noGrp="1"/>
          </p:cNvSpPr>
          <p:nvPr>
            <p:ph type="dt" sz="half" idx="10"/>
          </p:nvPr>
        </p:nvSpPr>
        <p:spPr/>
        <p:txBody>
          <a:bodyPr/>
          <a:lstStyle/>
          <a:p>
            <a:fld id="{3D204B18-9485-D74D-B2B3-6C26E88E40BB}" type="datetime1">
              <a:rPr lang="en-AU"/>
              <a:pPr/>
              <a:t>2/5/18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18</a:t>
            </a:fld>
            <a:endParaRPr lang="en-US"/>
          </a:p>
        </p:txBody>
      </p:sp>
      <p:cxnSp>
        <p:nvCxnSpPr>
          <p:cNvPr id="55" name="Straight Connector 54"/>
          <p:cNvCxnSpPr/>
          <p:nvPr/>
        </p:nvCxnSpPr>
        <p:spPr>
          <a:xfrm>
            <a:off x="1947331"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2709" y="1573655"/>
            <a:ext cx="1904981" cy="830997"/>
          </a:xfrm>
          <a:prstGeom prst="rect">
            <a:avLst/>
          </a:prstGeom>
          <a:noFill/>
        </p:spPr>
        <p:txBody>
          <a:bodyPr wrap="square" rtlCol="0">
            <a:spAutoFit/>
          </a:bodyPr>
          <a:lstStyle/>
          <a:p>
            <a:pPr algn="r"/>
            <a:r>
              <a:rPr lang="en-US" sz="2400" b="1">
                <a:solidFill>
                  <a:srgbClr val="1F497D">
                    <a:lumMod val="75000"/>
                  </a:srgbClr>
                </a:solidFill>
                <a:latin typeface="Abadi MT Condensed Extra Bold"/>
                <a:cs typeface="Abadi MT Condensed Extra Bold"/>
              </a:rPr>
              <a:t>AVAILABILITY DESIGN</a:t>
            </a:r>
            <a:endParaRPr lang="en-US">
              <a:solidFill>
                <a:schemeClr val="tx2">
                  <a:lumMod val="75000"/>
                </a:schemeClr>
              </a:solidFill>
              <a:latin typeface="Abadi MT Condensed Extra Bold"/>
              <a:cs typeface="Abadi MT Condensed Extra Bold"/>
            </a:endParaRPr>
          </a:p>
        </p:txBody>
      </p:sp>
      <p:sp>
        <p:nvSpPr>
          <p:cNvPr id="58" name="TextBox 57"/>
          <p:cNvSpPr txBox="1"/>
          <p:nvPr/>
        </p:nvSpPr>
        <p:spPr>
          <a:xfrm>
            <a:off x="2019294" y="1553624"/>
            <a:ext cx="7124706" cy="1036181"/>
          </a:xfrm>
          <a:prstGeom prst="rect">
            <a:avLst/>
          </a:prstGeom>
          <a:noFill/>
        </p:spPr>
        <p:txBody>
          <a:bodyPr wrap="square" rtlCol="0">
            <a:spAutoFit/>
          </a:bodyPr>
          <a:lstStyle/>
          <a:p>
            <a:r>
              <a:rPr lang="en-US" sz="3000">
                <a:latin typeface="Abadi MT Condensed Light"/>
                <a:cs typeface="Abadi MT Condensed Light"/>
              </a:rPr>
              <a:t>Redundant design </a:t>
            </a:r>
          </a:p>
          <a:p>
            <a:pPr lvl="0">
              <a:spcBef>
                <a:spcPts val="1000"/>
              </a:spcBef>
            </a:pPr>
            <a:r>
              <a:rPr lang="en-US" sz="2300" i="1">
                <a:solidFill>
                  <a:prstClr val="black">
                    <a:lumMod val="65000"/>
                    <a:lumOff val="35000"/>
                  </a:prstClr>
                </a:solidFill>
                <a:latin typeface="Abadi MT Condensed Light"/>
                <a:cs typeface="Abadi MT Condensed Light"/>
              </a:rPr>
              <a:t>How does the N+1 rule applies to our design?</a:t>
            </a:r>
          </a:p>
        </p:txBody>
      </p:sp>
      <p:grpSp>
        <p:nvGrpSpPr>
          <p:cNvPr id="19" name="Group 18"/>
          <p:cNvGrpSpPr/>
          <p:nvPr/>
        </p:nvGrpSpPr>
        <p:grpSpPr>
          <a:xfrm>
            <a:off x="4809072" y="3219433"/>
            <a:ext cx="1225550" cy="1820351"/>
            <a:chOff x="4318000" y="3748599"/>
            <a:chExt cx="1225550" cy="1820351"/>
          </a:xfrm>
        </p:grpSpPr>
        <p:sp>
          <p:nvSpPr>
            <p:cNvPr id="21" name="Cloud 20"/>
            <p:cNvSpPr/>
            <p:nvPr/>
          </p:nvSpPr>
          <p:spPr>
            <a:xfrm>
              <a:off x="4318000" y="5118100"/>
              <a:ext cx="1225550" cy="450850"/>
            </a:xfrm>
            <a:prstGeom prst="cloud">
              <a:avLst/>
            </a:prstGeom>
            <a:gradFill>
              <a:gsLst>
                <a:gs pos="0">
                  <a:schemeClr val="tx2">
                    <a:lumMod val="20000"/>
                    <a:lumOff val="80000"/>
                  </a:schemeClr>
                </a:gs>
                <a:gs pos="57000">
                  <a:schemeClr val="bg1"/>
                </a:gs>
              </a:gsLst>
            </a:gradFill>
            <a:ln>
              <a:gradFill flip="none" rotWithShape="1">
                <a:gsLst>
                  <a:gs pos="0">
                    <a:schemeClr val="accent1"/>
                  </a:gs>
                  <a:gs pos="100000">
                    <a:schemeClr val="tx2">
                      <a:lumMod val="40000"/>
                      <a:lumOff val="60000"/>
                    </a:schemeClr>
                  </a:gs>
                </a:gsLst>
                <a:lin ang="0" scaled="1"/>
                <a:tileRect/>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grpSp>
          <p:nvGrpSpPr>
            <p:cNvPr id="22" name="Group 21"/>
            <p:cNvGrpSpPr/>
            <p:nvPr/>
          </p:nvGrpSpPr>
          <p:grpSpPr>
            <a:xfrm>
              <a:off x="4635500" y="4921250"/>
              <a:ext cx="628650" cy="279400"/>
              <a:chOff x="4616450" y="4921250"/>
              <a:chExt cx="628650" cy="279400"/>
            </a:xfrm>
          </p:grpSpPr>
          <p:sp>
            <p:nvSpPr>
              <p:cNvPr id="33" name="Can 32"/>
              <p:cNvSpPr/>
              <p:nvPr/>
            </p:nvSpPr>
            <p:spPr>
              <a:xfrm rot="5400000">
                <a:off x="4572000" y="4965700"/>
                <a:ext cx="279400" cy="190500"/>
              </a:xfrm>
              <a:prstGeom prst="can">
                <a:avLst/>
              </a:prstGeom>
              <a:gradFill flip="none" rotWithShape="1">
                <a:gsLst>
                  <a:gs pos="0">
                    <a:schemeClr val="accent1">
                      <a:lumMod val="60000"/>
                      <a:lumOff val="40000"/>
                      <a:alpha val="80000"/>
                    </a:schemeClr>
                  </a:gs>
                  <a:gs pos="100000">
                    <a:srgbClr val="FFFFFF">
                      <a:alpha val="80000"/>
                    </a:srgbClr>
                  </a:gs>
                </a:gsLst>
                <a:lin ang="0" scaled="1"/>
                <a:tileRect/>
              </a:gradFill>
              <a:ln w="3175" cmpd="sng">
                <a:gradFill flip="none" rotWithShape="1">
                  <a:gsLst>
                    <a:gs pos="0">
                      <a:schemeClr val="tx2">
                        <a:lumMod val="50000"/>
                      </a:schemeClr>
                    </a:gs>
                    <a:gs pos="100000">
                      <a:schemeClr val="bg1">
                        <a:lumMod val="75000"/>
                      </a:schemeClr>
                    </a:gs>
                  </a:gsLst>
                  <a:lin ang="0" scaled="1"/>
                  <a:tileRect/>
                </a:gra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Can 33"/>
              <p:cNvSpPr/>
              <p:nvPr/>
            </p:nvSpPr>
            <p:spPr>
              <a:xfrm rot="5400000">
                <a:off x="4718050" y="4965700"/>
                <a:ext cx="279400" cy="190500"/>
              </a:xfrm>
              <a:prstGeom prst="can">
                <a:avLst/>
              </a:prstGeom>
              <a:gradFill flip="none" rotWithShape="1">
                <a:gsLst>
                  <a:gs pos="0">
                    <a:schemeClr val="accent1">
                      <a:lumMod val="60000"/>
                      <a:lumOff val="40000"/>
                      <a:alpha val="80000"/>
                    </a:schemeClr>
                  </a:gs>
                  <a:gs pos="100000">
                    <a:srgbClr val="FFFFFF">
                      <a:alpha val="80000"/>
                    </a:srgbClr>
                  </a:gs>
                </a:gsLst>
                <a:lin ang="0" scaled="1"/>
                <a:tileRect/>
              </a:gradFill>
              <a:ln w="3175" cmpd="sng">
                <a:gradFill flip="none" rotWithShape="1">
                  <a:gsLst>
                    <a:gs pos="0">
                      <a:schemeClr val="tx2">
                        <a:lumMod val="50000"/>
                      </a:schemeClr>
                    </a:gs>
                    <a:gs pos="100000">
                      <a:schemeClr val="bg1">
                        <a:lumMod val="75000"/>
                      </a:schemeClr>
                    </a:gs>
                  </a:gsLst>
                  <a:lin ang="0" scaled="1"/>
                  <a:tileRect/>
                </a:gra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Can 34"/>
              <p:cNvSpPr/>
              <p:nvPr/>
            </p:nvSpPr>
            <p:spPr>
              <a:xfrm rot="5400000">
                <a:off x="4864100" y="4965700"/>
                <a:ext cx="279400" cy="190500"/>
              </a:xfrm>
              <a:prstGeom prst="can">
                <a:avLst/>
              </a:prstGeom>
              <a:gradFill flip="none" rotWithShape="1">
                <a:gsLst>
                  <a:gs pos="0">
                    <a:schemeClr val="accent1">
                      <a:lumMod val="60000"/>
                      <a:lumOff val="40000"/>
                      <a:alpha val="80000"/>
                    </a:schemeClr>
                  </a:gs>
                  <a:gs pos="100000">
                    <a:srgbClr val="FFFFFF">
                      <a:alpha val="80000"/>
                    </a:srgbClr>
                  </a:gs>
                </a:gsLst>
                <a:lin ang="0" scaled="1"/>
                <a:tileRect/>
              </a:gradFill>
              <a:ln w="3175" cmpd="sng">
                <a:gradFill flip="none" rotWithShape="1">
                  <a:gsLst>
                    <a:gs pos="0">
                      <a:schemeClr val="tx2">
                        <a:lumMod val="50000"/>
                      </a:schemeClr>
                    </a:gs>
                    <a:gs pos="100000">
                      <a:schemeClr val="bg1">
                        <a:lumMod val="75000"/>
                      </a:schemeClr>
                    </a:gs>
                  </a:gsLst>
                  <a:lin ang="0" scaled="1"/>
                  <a:tileRect/>
                </a:gra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Can 35"/>
              <p:cNvSpPr/>
              <p:nvPr/>
            </p:nvSpPr>
            <p:spPr>
              <a:xfrm rot="5400000">
                <a:off x="5010150" y="4965700"/>
                <a:ext cx="279400" cy="190500"/>
              </a:xfrm>
              <a:prstGeom prst="can">
                <a:avLst/>
              </a:prstGeom>
              <a:gradFill flip="none" rotWithShape="1">
                <a:gsLst>
                  <a:gs pos="0">
                    <a:schemeClr val="accent1">
                      <a:lumMod val="60000"/>
                      <a:lumOff val="40000"/>
                      <a:alpha val="80000"/>
                    </a:schemeClr>
                  </a:gs>
                  <a:gs pos="100000">
                    <a:srgbClr val="FFFFFF">
                      <a:alpha val="80000"/>
                    </a:srgbClr>
                  </a:gs>
                </a:gsLst>
                <a:lin ang="0" scaled="1"/>
                <a:tileRect/>
              </a:gradFill>
              <a:ln w="3175" cmpd="sng">
                <a:gradFill flip="none" rotWithShape="1">
                  <a:gsLst>
                    <a:gs pos="0">
                      <a:schemeClr val="tx2">
                        <a:lumMod val="50000"/>
                      </a:schemeClr>
                    </a:gs>
                    <a:gs pos="100000">
                      <a:schemeClr val="bg1">
                        <a:lumMod val="75000"/>
                      </a:schemeClr>
                    </a:gs>
                  </a:gsLst>
                  <a:lin ang="0" scaled="1"/>
                  <a:tileRect/>
                </a:gra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23" name="Group 22"/>
            <p:cNvGrpSpPr/>
            <p:nvPr/>
          </p:nvGrpSpPr>
          <p:grpSpPr>
            <a:xfrm>
              <a:off x="4635500" y="4370909"/>
              <a:ext cx="628650" cy="279400"/>
              <a:chOff x="4616450" y="4726509"/>
              <a:chExt cx="628650" cy="279400"/>
            </a:xfrm>
          </p:grpSpPr>
          <p:sp>
            <p:nvSpPr>
              <p:cNvPr id="29" name="Can 28"/>
              <p:cNvSpPr/>
              <p:nvPr/>
            </p:nvSpPr>
            <p:spPr>
              <a:xfrm rot="5400000">
                <a:off x="4572000" y="4770959"/>
                <a:ext cx="279400" cy="190500"/>
              </a:xfrm>
              <a:prstGeom prst="can">
                <a:avLst/>
              </a:prstGeom>
              <a:gradFill flip="none" rotWithShape="1">
                <a:gsLst>
                  <a:gs pos="0">
                    <a:schemeClr val="accent1">
                      <a:lumMod val="60000"/>
                      <a:lumOff val="40000"/>
                      <a:alpha val="80000"/>
                    </a:schemeClr>
                  </a:gs>
                  <a:gs pos="100000">
                    <a:srgbClr val="FFFFFF">
                      <a:alpha val="80000"/>
                    </a:srgbClr>
                  </a:gs>
                </a:gsLst>
                <a:lin ang="0" scaled="1"/>
                <a:tileRect/>
              </a:gradFill>
              <a:ln w="3175" cmpd="sng">
                <a:gradFill flip="none" rotWithShape="1">
                  <a:gsLst>
                    <a:gs pos="0">
                      <a:schemeClr val="tx2">
                        <a:lumMod val="50000"/>
                      </a:schemeClr>
                    </a:gs>
                    <a:gs pos="100000">
                      <a:schemeClr val="bg1">
                        <a:lumMod val="75000"/>
                      </a:schemeClr>
                    </a:gs>
                  </a:gsLst>
                  <a:lin ang="0" scaled="1"/>
                  <a:tileRect/>
                </a:gra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Can 29"/>
              <p:cNvSpPr/>
              <p:nvPr/>
            </p:nvSpPr>
            <p:spPr>
              <a:xfrm rot="5400000">
                <a:off x="4718050" y="4770959"/>
                <a:ext cx="279400" cy="190500"/>
              </a:xfrm>
              <a:prstGeom prst="can">
                <a:avLst/>
              </a:prstGeom>
              <a:gradFill flip="none" rotWithShape="1">
                <a:gsLst>
                  <a:gs pos="0">
                    <a:schemeClr val="accent1">
                      <a:lumMod val="60000"/>
                      <a:lumOff val="40000"/>
                      <a:alpha val="80000"/>
                    </a:schemeClr>
                  </a:gs>
                  <a:gs pos="100000">
                    <a:srgbClr val="FFFFFF">
                      <a:alpha val="80000"/>
                    </a:srgbClr>
                  </a:gs>
                </a:gsLst>
                <a:lin ang="0" scaled="1"/>
                <a:tileRect/>
              </a:gradFill>
              <a:ln w="3175" cmpd="sng">
                <a:gradFill flip="none" rotWithShape="1">
                  <a:gsLst>
                    <a:gs pos="0">
                      <a:schemeClr val="tx2">
                        <a:lumMod val="50000"/>
                      </a:schemeClr>
                    </a:gs>
                    <a:gs pos="100000">
                      <a:schemeClr val="bg1">
                        <a:lumMod val="75000"/>
                      </a:schemeClr>
                    </a:gs>
                  </a:gsLst>
                  <a:lin ang="0" scaled="1"/>
                  <a:tileRect/>
                </a:gra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Can 30"/>
              <p:cNvSpPr/>
              <p:nvPr/>
            </p:nvSpPr>
            <p:spPr>
              <a:xfrm rot="5400000">
                <a:off x="4864100" y="4770959"/>
                <a:ext cx="279400" cy="190500"/>
              </a:xfrm>
              <a:prstGeom prst="can">
                <a:avLst/>
              </a:prstGeom>
              <a:gradFill flip="none" rotWithShape="1">
                <a:gsLst>
                  <a:gs pos="0">
                    <a:schemeClr val="accent1">
                      <a:lumMod val="60000"/>
                      <a:lumOff val="40000"/>
                      <a:alpha val="80000"/>
                    </a:schemeClr>
                  </a:gs>
                  <a:gs pos="100000">
                    <a:srgbClr val="FFFFFF">
                      <a:alpha val="80000"/>
                    </a:srgbClr>
                  </a:gs>
                </a:gsLst>
                <a:lin ang="0" scaled="1"/>
                <a:tileRect/>
              </a:gradFill>
              <a:ln w="3175" cmpd="sng">
                <a:gradFill flip="none" rotWithShape="1">
                  <a:gsLst>
                    <a:gs pos="0">
                      <a:schemeClr val="tx2">
                        <a:lumMod val="50000"/>
                      </a:schemeClr>
                    </a:gs>
                    <a:gs pos="100000">
                      <a:schemeClr val="bg1">
                        <a:lumMod val="75000"/>
                      </a:schemeClr>
                    </a:gs>
                  </a:gsLst>
                  <a:lin ang="0" scaled="1"/>
                  <a:tileRect/>
                </a:gra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Can 31"/>
              <p:cNvSpPr/>
              <p:nvPr/>
            </p:nvSpPr>
            <p:spPr>
              <a:xfrm rot="5400000">
                <a:off x="5010150" y="4770959"/>
                <a:ext cx="279400" cy="190500"/>
              </a:xfrm>
              <a:prstGeom prst="can">
                <a:avLst/>
              </a:prstGeom>
              <a:gradFill flip="none" rotWithShape="1">
                <a:gsLst>
                  <a:gs pos="0">
                    <a:schemeClr val="accent1">
                      <a:lumMod val="60000"/>
                      <a:lumOff val="40000"/>
                      <a:alpha val="80000"/>
                    </a:schemeClr>
                  </a:gs>
                  <a:gs pos="100000">
                    <a:srgbClr val="FFFFFF">
                      <a:alpha val="80000"/>
                    </a:srgbClr>
                  </a:gs>
                </a:gsLst>
                <a:lin ang="0" scaled="1"/>
                <a:tileRect/>
              </a:gradFill>
              <a:ln w="3175" cmpd="sng">
                <a:gradFill flip="none" rotWithShape="1">
                  <a:gsLst>
                    <a:gs pos="0">
                      <a:schemeClr val="tx2">
                        <a:lumMod val="50000"/>
                      </a:schemeClr>
                    </a:gs>
                    <a:gs pos="100000">
                      <a:schemeClr val="bg1">
                        <a:lumMod val="75000"/>
                      </a:schemeClr>
                    </a:gs>
                  </a:gsLst>
                  <a:lin ang="0" scaled="1"/>
                  <a:tileRect/>
                </a:gra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24" name="Group 23"/>
            <p:cNvGrpSpPr/>
            <p:nvPr/>
          </p:nvGrpSpPr>
          <p:grpSpPr>
            <a:xfrm>
              <a:off x="4635500" y="3748599"/>
              <a:ext cx="628650" cy="279400"/>
              <a:chOff x="4616450" y="4472499"/>
              <a:chExt cx="628650" cy="279400"/>
            </a:xfrm>
          </p:grpSpPr>
          <p:sp>
            <p:nvSpPr>
              <p:cNvPr id="25" name="Can 24"/>
              <p:cNvSpPr/>
              <p:nvPr/>
            </p:nvSpPr>
            <p:spPr>
              <a:xfrm rot="5400000">
                <a:off x="4572000" y="4516949"/>
                <a:ext cx="279400" cy="190500"/>
              </a:xfrm>
              <a:prstGeom prst="can">
                <a:avLst/>
              </a:prstGeom>
              <a:gradFill flip="none" rotWithShape="1">
                <a:gsLst>
                  <a:gs pos="0">
                    <a:schemeClr val="accent1">
                      <a:lumMod val="60000"/>
                      <a:lumOff val="40000"/>
                      <a:alpha val="80000"/>
                    </a:schemeClr>
                  </a:gs>
                  <a:gs pos="100000">
                    <a:srgbClr val="FFFFFF">
                      <a:alpha val="80000"/>
                    </a:srgbClr>
                  </a:gs>
                </a:gsLst>
                <a:lin ang="0" scaled="1"/>
                <a:tileRect/>
              </a:gradFill>
              <a:ln w="3175" cmpd="sng">
                <a:gradFill flip="none" rotWithShape="1">
                  <a:gsLst>
                    <a:gs pos="0">
                      <a:schemeClr val="tx2">
                        <a:lumMod val="50000"/>
                      </a:schemeClr>
                    </a:gs>
                    <a:gs pos="100000">
                      <a:schemeClr val="bg1">
                        <a:lumMod val="75000"/>
                      </a:schemeClr>
                    </a:gs>
                  </a:gsLst>
                  <a:lin ang="0" scaled="1"/>
                  <a:tileRect/>
                </a:gra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Can 25"/>
              <p:cNvSpPr/>
              <p:nvPr/>
            </p:nvSpPr>
            <p:spPr>
              <a:xfrm rot="5400000">
                <a:off x="4718050" y="4516949"/>
                <a:ext cx="279400" cy="190500"/>
              </a:xfrm>
              <a:prstGeom prst="can">
                <a:avLst/>
              </a:prstGeom>
              <a:gradFill flip="none" rotWithShape="1">
                <a:gsLst>
                  <a:gs pos="0">
                    <a:schemeClr val="accent1">
                      <a:lumMod val="60000"/>
                      <a:lumOff val="40000"/>
                      <a:alpha val="80000"/>
                    </a:schemeClr>
                  </a:gs>
                  <a:gs pos="100000">
                    <a:srgbClr val="FFFFFF">
                      <a:alpha val="80000"/>
                    </a:srgbClr>
                  </a:gs>
                </a:gsLst>
                <a:lin ang="0" scaled="1"/>
                <a:tileRect/>
              </a:gradFill>
              <a:ln w="3175" cmpd="sng">
                <a:gradFill flip="none" rotWithShape="1">
                  <a:gsLst>
                    <a:gs pos="0">
                      <a:schemeClr val="tx2">
                        <a:lumMod val="50000"/>
                      </a:schemeClr>
                    </a:gs>
                    <a:gs pos="100000">
                      <a:schemeClr val="bg1">
                        <a:lumMod val="75000"/>
                      </a:schemeClr>
                    </a:gs>
                  </a:gsLst>
                  <a:lin ang="0" scaled="1"/>
                  <a:tileRect/>
                </a:gra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Can 26"/>
              <p:cNvSpPr/>
              <p:nvPr/>
            </p:nvSpPr>
            <p:spPr>
              <a:xfrm rot="5400000">
                <a:off x="4864100" y="4516949"/>
                <a:ext cx="279400" cy="190500"/>
              </a:xfrm>
              <a:prstGeom prst="can">
                <a:avLst/>
              </a:prstGeom>
              <a:gradFill flip="none" rotWithShape="1">
                <a:gsLst>
                  <a:gs pos="0">
                    <a:schemeClr val="accent1">
                      <a:lumMod val="60000"/>
                      <a:lumOff val="40000"/>
                      <a:alpha val="80000"/>
                    </a:schemeClr>
                  </a:gs>
                  <a:gs pos="100000">
                    <a:srgbClr val="FFFFFF">
                      <a:alpha val="80000"/>
                    </a:srgbClr>
                  </a:gs>
                </a:gsLst>
                <a:lin ang="0" scaled="1"/>
                <a:tileRect/>
              </a:gradFill>
              <a:ln w="3175" cmpd="sng">
                <a:gradFill flip="none" rotWithShape="1">
                  <a:gsLst>
                    <a:gs pos="0">
                      <a:schemeClr val="tx2">
                        <a:lumMod val="50000"/>
                      </a:schemeClr>
                    </a:gs>
                    <a:gs pos="100000">
                      <a:schemeClr val="bg1">
                        <a:lumMod val="75000"/>
                      </a:schemeClr>
                    </a:gs>
                  </a:gsLst>
                  <a:lin ang="0" scaled="1"/>
                  <a:tileRect/>
                </a:gra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Can 27"/>
              <p:cNvSpPr/>
              <p:nvPr/>
            </p:nvSpPr>
            <p:spPr>
              <a:xfrm rot="5400000">
                <a:off x="5010150" y="4516949"/>
                <a:ext cx="279400" cy="190500"/>
              </a:xfrm>
              <a:prstGeom prst="can">
                <a:avLst/>
              </a:prstGeom>
              <a:gradFill flip="none" rotWithShape="1">
                <a:gsLst>
                  <a:gs pos="0">
                    <a:schemeClr val="accent1">
                      <a:lumMod val="60000"/>
                      <a:lumOff val="40000"/>
                      <a:alpha val="80000"/>
                    </a:schemeClr>
                  </a:gs>
                  <a:gs pos="100000">
                    <a:srgbClr val="FFFFFF">
                      <a:alpha val="80000"/>
                    </a:srgbClr>
                  </a:gs>
                </a:gsLst>
                <a:lin ang="0" scaled="1"/>
                <a:tileRect/>
              </a:gradFill>
              <a:ln w="3175" cmpd="sng">
                <a:gradFill flip="none" rotWithShape="1">
                  <a:gsLst>
                    <a:gs pos="0">
                      <a:schemeClr val="tx2">
                        <a:lumMod val="50000"/>
                      </a:schemeClr>
                    </a:gs>
                    <a:gs pos="100000">
                      <a:schemeClr val="bg1">
                        <a:lumMod val="75000"/>
                      </a:schemeClr>
                    </a:gs>
                  </a:gsLst>
                  <a:lin ang="0" scaled="1"/>
                  <a:tileRect/>
                </a:gra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37" name="Group 36"/>
          <p:cNvGrpSpPr/>
          <p:nvPr/>
        </p:nvGrpSpPr>
        <p:grpSpPr>
          <a:xfrm>
            <a:off x="1938872" y="3881966"/>
            <a:ext cx="1384300" cy="1289006"/>
            <a:chOff x="3595796" y="3657600"/>
            <a:chExt cx="1384300" cy="1289006"/>
          </a:xfrm>
        </p:grpSpPr>
        <p:grpSp>
          <p:nvGrpSpPr>
            <p:cNvPr id="38" name="Group 37"/>
            <p:cNvGrpSpPr/>
            <p:nvPr/>
          </p:nvGrpSpPr>
          <p:grpSpPr>
            <a:xfrm>
              <a:off x="3595796" y="3953469"/>
              <a:ext cx="1384300" cy="993137"/>
              <a:chOff x="4398436" y="4613869"/>
              <a:chExt cx="1384300" cy="993137"/>
            </a:xfrm>
          </p:grpSpPr>
          <p:sp>
            <p:nvSpPr>
              <p:cNvPr id="40" name="Rectangle 39"/>
              <p:cNvSpPr/>
              <p:nvPr/>
            </p:nvSpPr>
            <p:spPr>
              <a:xfrm>
                <a:off x="4398436" y="5068397"/>
                <a:ext cx="1384300" cy="538609"/>
              </a:xfrm>
              <a:prstGeom prst="rect">
                <a:avLst/>
              </a:prstGeom>
            </p:spPr>
            <p:txBody>
              <a:bodyPr wrap="square">
                <a:spAutoFit/>
              </a:bodyPr>
              <a:lstStyle/>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LOAD BALANCER</a:t>
                </a:r>
              </a:p>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(PLATFORM SERVICES)</a:t>
                </a:r>
              </a:p>
            </p:txBody>
          </p:sp>
          <p:sp>
            <p:nvSpPr>
              <p:cNvPr id="41" name="Cloud 40"/>
              <p:cNvSpPr/>
              <p:nvPr/>
            </p:nvSpPr>
            <p:spPr>
              <a:xfrm>
                <a:off x="4625514" y="4613869"/>
                <a:ext cx="1024918" cy="431781"/>
              </a:xfrm>
              <a:prstGeom prst="cloud">
                <a:avLst/>
              </a:prstGeom>
              <a:gradFill>
                <a:gsLst>
                  <a:gs pos="0">
                    <a:schemeClr val="tx2">
                      <a:lumMod val="20000"/>
                      <a:lumOff val="80000"/>
                    </a:schemeClr>
                  </a:gs>
                  <a:gs pos="57000">
                    <a:schemeClr val="bg1"/>
                  </a:gs>
                </a:gsLst>
              </a:gradFill>
              <a:ln>
                <a:gradFill flip="none" rotWithShape="1">
                  <a:gsLst>
                    <a:gs pos="0">
                      <a:schemeClr val="accent1"/>
                    </a:gs>
                    <a:gs pos="100000">
                      <a:schemeClr val="tx2">
                        <a:lumMod val="40000"/>
                        <a:lumOff val="60000"/>
                      </a:schemeClr>
                    </a:gs>
                  </a:gsLst>
                  <a:lin ang="0" scaled="1"/>
                  <a:tileRect/>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grpSp>
        <p:pic>
          <p:nvPicPr>
            <p:cNvPr id="39" name="Picture 38" descr="Server Slick Drive (CC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5420" y="3657600"/>
              <a:ext cx="629920" cy="629920"/>
            </a:xfrm>
            <a:prstGeom prst="rect">
              <a:avLst/>
            </a:prstGeom>
          </p:spPr>
        </p:pic>
      </p:grpSp>
      <p:grpSp>
        <p:nvGrpSpPr>
          <p:cNvPr id="42" name="Group 41"/>
          <p:cNvGrpSpPr/>
          <p:nvPr/>
        </p:nvGrpSpPr>
        <p:grpSpPr>
          <a:xfrm>
            <a:off x="3479826" y="2700872"/>
            <a:ext cx="1037146" cy="2925230"/>
            <a:chOff x="3293554" y="2683938"/>
            <a:chExt cx="1037146" cy="2925230"/>
          </a:xfrm>
        </p:grpSpPr>
        <p:grpSp>
          <p:nvGrpSpPr>
            <p:cNvPr id="43" name="Group 42"/>
            <p:cNvGrpSpPr/>
            <p:nvPr/>
          </p:nvGrpSpPr>
          <p:grpSpPr>
            <a:xfrm>
              <a:off x="3293554" y="4851406"/>
              <a:ext cx="1037146" cy="757762"/>
              <a:chOff x="2108200" y="3676181"/>
              <a:chExt cx="1231900" cy="800280"/>
            </a:xfrm>
          </p:grpSpPr>
          <p:sp>
            <p:nvSpPr>
              <p:cNvPr id="51" name="Cloud 50"/>
              <p:cNvSpPr/>
              <p:nvPr/>
            </p:nvSpPr>
            <p:spPr>
              <a:xfrm>
                <a:off x="2108200" y="3972768"/>
                <a:ext cx="1231900" cy="503693"/>
              </a:xfrm>
              <a:prstGeom prst="cloud">
                <a:avLst/>
              </a:prstGeom>
              <a:gradFill>
                <a:gsLst>
                  <a:gs pos="0">
                    <a:schemeClr val="tx2">
                      <a:lumMod val="20000"/>
                      <a:lumOff val="80000"/>
                    </a:schemeClr>
                  </a:gs>
                  <a:gs pos="57000">
                    <a:schemeClr val="bg1"/>
                  </a:gs>
                </a:gsLst>
              </a:gradFill>
              <a:ln>
                <a:gradFill flip="none" rotWithShape="1">
                  <a:gsLst>
                    <a:gs pos="0">
                      <a:schemeClr val="accent1"/>
                    </a:gs>
                    <a:gs pos="100000">
                      <a:schemeClr val="tx2">
                        <a:lumMod val="40000"/>
                        <a:lumOff val="60000"/>
                      </a:schemeClr>
                    </a:gs>
                  </a:gsLst>
                  <a:lin ang="0" scaled="1"/>
                  <a:tileRect/>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pic>
            <p:nvPicPr>
              <p:cNvPr id="52" name="Picture 51" descr="Gea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5320" y="3676181"/>
                <a:ext cx="784164" cy="784165"/>
              </a:xfrm>
              <a:prstGeom prst="rect">
                <a:avLst/>
              </a:prstGeom>
            </p:spPr>
          </p:pic>
        </p:grpSp>
        <p:grpSp>
          <p:nvGrpSpPr>
            <p:cNvPr id="44" name="Group 43"/>
            <p:cNvGrpSpPr/>
            <p:nvPr/>
          </p:nvGrpSpPr>
          <p:grpSpPr>
            <a:xfrm>
              <a:off x="3293554" y="4055538"/>
              <a:ext cx="1037146" cy="757762"/>
              <a:chOff x="2108200" y="3640413"/>
              <a:chExt cx="1231900" cy="800280"/>
            </a:xfrm>
          </p:grpSpPr>
          <p:sp>
            <p:nvSpPr>
              <p:cNvPr id="49" name="Cloud 48"/>
              <p:cNvSpPr/>
              <p:nvPr/>
            </p:nvSpPr>
            <p:spPr>
              <a:xfrm>
                <a:off x="2108200" y="3937000"/>
                <a:ext cx="1231900" cy="503693"/>
              </a:xfrm>
              <a:prstGeom prst="cloud">
                <a:avLst/>
              </a:prstGeom>
              <a:gradFill>
                <a:gsLst>
                  <a:gs pos="0">
                    <a:schemeClr val="tx2">
                      <a:lumMod val="20000"/>
                      <a:lumOff val="80000"/>
                    </a:schemeClr>
                  </a:gs>
                  <a:gs pos="57000">
                    <a:schemeClr val="bg1"/>
                  </a:gs>
                </a:gsLst>
              </a:gradFill>
              <a:ln>
                <a:gradFill flip="none" rotWithShape="1">
                  <a:gsLst>
                    <a:gs pos="0">
                      <a:schemeClr val="accent1"/>
                    </a:gs>
                    <a:gs pos="100000">
                      <a:schemeClr val="tx2">
                        <a:lumMod val="40000"/>
                        <a:lumOff val="60000"/>
                      </a:schemeClr>
                    </a:gs>
                  </a:gsLst>
                  <a:lin ang="0" scaled="1"/>
                  <a:tileRect/>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pic>
            <p:nvPicPr>
              <p:cNvPr id="50" name="Picture 49" descr="Gea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5320" y="3640413"/>
                <a:ext cx="784165" cy="784165"/>
              </a:xfrm>
              <a:prstGeom prst="rect">
                <a:avLst/>
              </a:prstGeom>
            </p:spPr>
          </p:pic>
        </p:grpSp>
        <p:grpSp>
          <p:nvGrpSpPr>
            <p:cNvPr id="45" name="Group 44"/>
            <p:cNvGrpSpPr/>
            <p:nvPr/>
          </p:nvGrpSpPr>
          <p:grpSpPr>
            <a:xfrm>
              <a:off x="3293554" y="2683938"/>
              <a:ext cx="1037146" cy="757762"/>
              <a:chOff x="2108200" y="3640413"/>
              <a:chExt cx="1231900" cy="800280"/>
            </a:xfrm>
          </p:grpSpPr>
          <p:sp>
            <p:nvSpPr>
              <p:cNvPr id="47" name="Cloud 46"/>
              <p:cNvSpPr/>
              <p:nvPr/>
            </p:nvSpPr>
            <p:spPr>
              <a:xfrm>
                <a:off x="2108200" y="3937000"/>
                <a:ext cx="1231900" cy="503693"/>
              </a:xfrm>
              <a:prstGeom prst="cloud">
                <a:avLst/>
              </a:prstGeom>
              <a:gradFill>
                <a:gsLst>
                  <a:gs pos="0">
                    <a:schemeClr val="tx2">
                      <a:lumMod val="20000"/>
                      <a:lumOff val="80000"/>
                    </a:schemeClr>
                  </a:gs>
                  <a:gs pos="57000">
                    <a:schemeClr val="bg1"/>
                  </a:gs>
                </a:gsLst>
              </a:gradFill>
              <a:ln>
                <a:gradFill flip="none" rotWithShape="1">
                  <a:gsLst>
                    <a:gs pos="0">
                      <a:schemeClr val="accent1"/>
                    </a:gs>
                    <a:gs pos="100000">
                      <a:schemeClr val="tx2">
                        <a:lumMod val="40000"/>
                        <a:lumOff val="60000"/>
                      </a:schemeClr>
                    </a:gs>
                  </a:gsLst>
                  <a:lin ang="0" scaled="1"/>
                  <a:tileRect/>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pic>
            <p:nvPicPr>
              <p:cNvPr id="48" name="Picture 47" descr="Gea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5320" y="3640413"/>
                <a:ext cx="784165" cy="784165"/>
              </a:xfrm>
              <a:prstGeom prst="rect">
                <a:avLst/>
              </a:prstGeom>
            </p:spPr>
          </p:pic>
        </p:grpSp>
        <p:cxnSp>
          <p:nvCxnSpPr>
            <p:cNvPr id="46" name="Straight Connector 45"/>
            <p:cNvCxnSpPr/>
            <p:nvPr/>
          </p:nvCxnSpPr>
          <p:spPr>
            <a:xfrm>
              <a:off x="3810000" y="3606800"/>
              <a:ext cx="0" cy="533400"/>
            </a:xfrm>
            <a:prstGeom prst="line">
              <a:avLst/>
            </a:prstGeom>
            <a:ln w="3175" cmpd="sng">
              <a:solidFill>
                <a:schemeClr val="tx2">
                  <a:lumMod val="50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grpSp>
      <p:grpSp>
        <p:nvGrpSpPr>
          <p:cNvPr id="54" name="Group 53"/>
          <p:cNvGrpSpPr/>
          <p:nvPr/>
        </p:nvGrpSpPr>
        <p:grpSpPr>
          <a:xfrm>
            <a:off x="6413526" y="2688172"/>
            <a:ext cx="1037146" cy="2950631"/>
            <a:chOff x="3293554" y="2683938"/>
            <a:chExt cx="1037146" cy="2950631"/>
          </a:xfrm>
        </p:grpSpPr>
        <p:grpSp>
          <p:nvGrpSpPr>
            <p:cNvPr id="57" name="Group 56"/>
            <p:cNvGrpSpPr/>
            <p:nvPr/>
          </p:nvGrpSpPr>
          <p:grpSpPr>
            <a:xfrm>
              <a:off x="3293554" y="4876807"/>
              <a:ext cx="1037146" cy="757762"/>
              <a:chOff x="2108200" y="3703007"/>
              <a:chExt cx="1231900" cy="800280"/>
            </a:xfrm>
          </p:grpSpPr>
          <p:sp>
            <p:nvSpPr>
              <p:cNvPr id="66" name="Cloud 65"/>
              <p:cNvSpPr/>
              <p:nvPr/>
            </p:nvSpPr>
            <p:spPr>
              <a:xfrm>
                <a:off x="2108200" y="3999594"/>
                <a:ext cx="1231900" cy="503693"/>
              </a:xfrm>
              <a:prstGeom prst="cloud">
                <a:avLst/>
              </a:prstGeom>
              <a:gradFill>
                <a:gsLst>
                  <a:gs pos="0">
                    <a:schemeClr val="tx2">
                      <a:lumMod val="20000"/>
                      <a:lumOff val="80000"/>
                    </a:schemeClr>
                  </a:gs>
                  <a:gs pos="57000">
                    <a:schemeClr val="bg1"/>
                  </a:gs>
                </a:gsLst>
              </a:gradFill>
              <a:ln>
                <a:gradFill flip="none" rotWithShape="1">
                  <a:gsLst>
                    <a:gs pos="0">
                      <a:schemeClr val="accent1"/>
                    </a:gs>
                    <a:gs pos="100000">
                      <a:schemeClr val="tx2">
                        <a:lumMod val="40000"/>
                        <a:lumOff val="60000"/>
                      </a:schemeClr>
                    </a:gs>
                  </a:gsLst>
                  <a:lin ang="0" scaled="1"/>
                  <a:tileRect/>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pic>
            <p:nvPicPr>
              <p:cNvPr id="67" name="Picture 66" descr="Gea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5320" y="3703007"/>
                <a:ext cx="784164" cy="784165"/>
              </a:xfrm>
              <a:prstGeom prst="rect">
                <a:avLst/>
              </a:prstGeom>
            </p:spPr>
          </p:pic>
        </p:grpSp>
        <p:grpSp>
          <p:nvGrpSpPr>
            <p:cNvPr id="59" name="Group 58"/>
            <p:cNvGrpSpPr/>
            <p:nvPr/>
          </p:nvGrpSpPr>
          <p:grpSpPr>
            <a:xfrm>
              <a:off x="3293554" y="4055538"/>
              <a:ext cx="1037146" cy="757762"/>
              <a:chOff x="2108200" y="3640413"/>
              <a:chExt cx="1231900" cy="800280"/>
            </a:xfrm>
          </p:grpSpPr>
          <p:sp>
            <p:nvSpPr>
              <p:cNvPr id="64" name="Cloud 63"/>
              <p:cNvSpPr/>
              <p:nvPr/>
            </p:nvSpPr>
            <p:spPr>
              <a:xfrm>
                <a:off x="2108200" y="3937000"/>
                <a:ext cx="1231900" cy="503693"/>
              </a:xfrm>
              <a:prstGeom prst="cloud">
                <a:avLst/>
              </a:prstGeom>
              <a:gradFill>
                <a:gsLst>
                  <a:gs pos="0">
                    <a:schemeClr val="tx2">
                      <a:lumMod val="20000"/>
                      <a:lumOff val="80000"/>
                    </a:schemeClr>
                  </a:gs>
                  <a:gs pos="57000">
                    <a:schemeClr val="bg1"/>
                  </a:gs>
                </a:gsLst>
              </a:gradFill>
              <a:ln>
                <a:gradFill flip="none" rotWithShape="1">
                  <a:gsLst>
                    <a:gs pos="0">
                      <a:schemeClr val="accent1"/>
                    </a:gs>
                    <a:gs pos="100000">
                      <a:schemeClr val="tx2">
                        <a:lumMod val="40000"/>
                        <a:lumOff val="60000"/>
                      </a:schemeClr>
                    </a:gs>
                  </a:gsLst>
                  <a:lin ang="0" scaled="1"/>
                  <a:tileRect/>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pic>
            <p:nvPicPr>
              <p:cNvPr id="65" name="Picture 64" descr="Gea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5320" y="3640413"/>
                <a:ext cx="784165" cy="784165"/>
              </a:xfrm>
              <a:prstGeom prst="rect">
                <a:avLst/>
              </a:prstGeom>
            </p:spPr>
          </p:pic>
        </p:grpSp>
        <p:grpSp>
          <p:nvGrpSpPr>
            <p:cNvPr id="60" name="Group 59"/>
            <p:cNvGrpSpPr/>
            <p:nvPr/>
          </p:nvGrpSpPr>
          <p:grpSpPr>
            <a:xfrm>
              <a:off x="3293554" y="2683938"/>
              <a:ext cx="1037146" cy="757762"/>
              <a:chOff x="2108200" y="3640413"/>
              <a:chExt cx="1231900" cy="800280"/>
            </a:xfrm>
          </p:grpSpPr>
          <p:sp>
            <p:nvSpPr>
              <p:cNvPr id="62" name="Cloud 61"/>
              <p:cNvSpPr/>
              <p:nvPr/>
            </p:nvSpPr>
            <p:spPr>
              <a:xfrm>
                <a:off x="2108200" y="3937000"/>
                <a:ext cx="1231900" cy="503693"/>
              </a:xfrm>
              <a:prstGeom prst="cloud">
                <a:avLst/>
              </a:prstGeom>
              <a:gradFill>
                <a:gsLst>
                  <a:gs pos="0">
                    <a:schemeClr val="tx2">
                      <a:lumMod val="20000"/>
                      <a:lumOff val="80000"/>
                    </a:schemeClr>
                  </a:gs>
                  <a:gs pos="57000">
                    <a:schemeClr val="bg1"/>
                  </a:gs>
                </a:gsLst>
              </a:gradFill>
              <a:ln>
                <a:gradFill flip="none" rotWithShape="1">
                  <a:gsLst>
                    <a:gs pos="0">
                      <a:schemeClr val="accent1"/>
                    </a:gs>
                    <a:gs pos="100000">
                      <a:schemeClr val="tx2">
                        <a:lumMod val="40000"/>
                        <a:lumOff val="60000"/>
                      </a:schemeClr>
                    </a:gs>
                  </a:gsLst>
                  <a:lin ang="0" scaled="1"/>
                  <a:tileRect/>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pic>
            <p:nvPicPr>
              <p:cNvPr id="63" name="Picture 62" descr="Gea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5320" y="3640413"/>
                <a:ext cx="784165" cy="784165"/>
              </a:xfrm>
              <a:prstGeom prst="rect">
                <a:avLst/>
              </a:prstGeom>
            </p:spPr>
          </p:pic>
        </p:grpSp>
        <p:cxnSp>
          <p:nvCxnSpPr>
            <p:cNvPr id="61" name="Straight Connector 60"/>
            <p:cNvCxnSpPr/>
            <p:nvPr/>
          </p:nvCxnSpPr>
          <p:spPr>
            <a:xfrm>
              <a:off x="3810000" y="3606800"/>
              <a:ext cx="0" cy="533400"/>
            </a:xfrm>
            <a:prstGeom prst="line">
              <a:avLst/>
            </a:prstGeom>
            <a:ln w="3175" cmpd="sng">
              <a:solidFill>
                <a:schemeClr val="tx2">
                  <a:lumMod val="50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68" name="Cloud 67"/>
          <p:cNvSpPr/>
          <p:nvPr/>
        </p:nvSpPr>
        <p:spPr>
          <a:xfrm>
            <a:off x="7803042" y="4469158"/>
            <a:ext cx="1145115" cy="454122"/>
          </a:xfrm>
          <a:prstGeom prst="cloud">
            <a:avLst/>
          </a:prstGeom>
          <a:gradFill>
            <a:gsLst>
              <a:gs pos="0">
                <a:schemeClr val="tx2">
                  <a:lumMod val="20000"/>
                  <a:lumOff val="80000"/>
                </a:schemeClr>
              </a:gs>
              <a:gs pos="57000">
                <a:schemeClr val="bg1"/>
              </a:gs>
            </a:gsLst>
          </a:gradFill>
          <a:ln>
            <a:gradFill flip="none" rotWithShape="1">
              <a:gsLst>
                <a:gs pos="0">
                  <a:schemeClr val="accent1"/>
                </a:gs>
                <a:gs pos="100000">
                  <a:schemeClr val="tx2">
                    <a:lumMod val="40000"/>
                    <a:lumOff val="60000"/>
                  </a:schemeClr>
                </a:gs>
              </a:gsLst>
              <a:lin ang="0" scaled="1"/>
              <a:tileRect/>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69" name="Cloud 68"/>
          <p:cNvSpPr/>
          <p:nvPr/>
        </p:nvSpPr>
        <p:spPr>
          <a:xfrm>
            <a:off x="7803039" y="3317692"/>
            <a:ext cx="1145115" cy="454122"/>
          </a:xfrm>
          <a:prstGeom prst="cloud">
            <a:avLst/>
          </a:prstGeom>
          <a:gradFill>
            <a:gsLst>
              <a:gs pos="0">
                <a:schemeClr val="tx2">
                  <a:lumMod val="20000"/>
                  <a:lumOff val="80000"/>
                </a:schemeClr>
              </a:gs>
              <a:gs pos="57000">
                <a:schemeClr val="bg1"/>
              </a:gs>
            </a:gsLst>
          </a:gradFill>
          <a:ln>
            <a:gradFill flip="none" rotWithShape="1">
              <a:gsLst>
                <a:gs pos="0">
                  <a:schemeClr val="accent1"/>
                </a:gs>
                <a:gs pos="100000">
                  <a:schemeClr val="tx2">
                    <a:lumMod val="40000"/>
                    <a:lumOff val="60000"/>
                  </a:schemeClr>
                </a:gs>
              </a:gsLst>
              <a:lin ang="0" scaled="1"/>
              <a:tileRect/>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pic>
        <p:nvPicPr>
          <p:cNvPr id="70" name="Picture 69" descr="Boxe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9116" y="4195234"/>
            <a:ext cx="643466" cy="643466"/>
          </a:xfrm>
          <a:prstGeom prst="rect">
            <a:avLst/>
          </a:prstGeom>
        </p:spPr>
      </p:pic>
      <p:pic>
        <p:nvPicPr>
          <p:cNvPr id="71" name="Picture 70" descr="Databas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47586" y="3048726"/>
            <a:ext cx="575730" cy="544441"/>
          </a:xfrm>
          <a:prstGeom prst="rect">
            <a:avLst/>
          </a:prstGeom>
        </p:spPr>
      </p:pic>
      <p:sp>
        <p:nvSpPr>
          <p:cNvPr id="72" name="Rectangle 71"/>
          <p:cNvSpPr/>
          <p:nvPr/>
        </p:nvSpPr>
        <p:spPr>
          <a:xfrm>
            <a:off x="3393854" y="5737267"/>
            <a:ext cx="1237418" cy="276999"/>
          </a:xfrm>
          <a:prstGeom prst="rect">
            <a:avLst/>
          </a:prstGeom>
        </p:spPr>
        <p:txBody>
          <a:bodyPr wrap="square">
            <a:spAutoFit/>
          </a:bodyPr>
          <a:lstStyle/>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FRONT-END NODES</a:t>
            </a:r>
          </a:p>
        </p:txBody>
      </p:sp>
      <p:sp>
        <p:nvSpPr>
          <p:cNvPr id="73" name="Rectangle 72"/>
          <p:cNvSpPr/>
          <p:nvPr/>
        </p:nvSpPr>
        <p:spPr>
          <a:xfrm>
            <a:off x="6403754" y="5728800"/>
            <a:ext cx="1237418" cy="276999"/>
          </a:xfrm>
          <a:prstGeom prst="rect">
            <a:avLst/>
          </a:prstGeom>
        </p:spPr>
        <p:txBody>
          <a:bodyPr wrap="square">
            <a:spAutoFit/>
          </a:bodyPr>
          <a:lstStyle/>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BACK-END NODES</a:t>
            </a:r>
          </a:p>
        </p:txBody>
      </p:sp>
      <p:sp>
        <p:nvSpPr>
          <p:cNvPr id="74" name="Rectangle 73"/>
          <p:cNvSpPr/>
          <p:nvPr/>
        </p:nvSpPr>
        <p:spPr>
          <a:xfrm>
            <a:off x="4727354" y="5026063"/>
            <a:ext cx="1402518" cy="538609"/>
          </a:xfrm>
          <a:prstGeom prst="rect">
            <a:avLst/>
          </a:prstGeom>
        </p:spPr>
        <p:txBody>
          <a:bodyPr wrap="square">
            <a:spAutoFit/>
          </a:bodyPr>
          <a:lstStyle/>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MESSAGE QUEUES</a:t>
            </a:r>
          </a:p>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(PLATFORM SERVICES)</a:t>
            </a:r>
          </a:p>
        </p:txBody>
      </p:sp>
      <p:sp>
        <p:nvSpPr>
          <p:cNvPr id="75" name="Rectangle 74"/>
          <p:cNvSpPr/>
          <p:nvPr/>
        </p:nvSpPr>
        <p:spPr>
          <a:xfrm>
            <a:off x="7800754" y="4962563"/>
            <a:ext cx="1237418" cy="276999"/>
          </a:xfrm>
          <a:prstGeom prst="rect">
            <a:avLst/>
          </a:prstGeom>
        </p:spPr>
        <p:txBody>
          <a:bodyPr wrap="square">
            <a:spAutoFit/>
          </a:bodyPr>
          <a:lstStyle/>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OBJECT  STORE</a:t>
            </a:r>
          </a:p>
        </p:txBody>
      </p:sp>
      <p:sp>
        <p:nvSpPr>
          <p:cNvPr id="76" name="Rectangle 75"/>
          <p:cNvSpPr/>
          <p:nvPr/>
        </p:nvSpPr>
        <p:spPr>
          <a:xfrm>
            <a:off x="7800754" y="3768763"/>
            <a:ext cx="1237418" cy="276999"/>
          </a:xfrm>
          <a:prstGeom prst="rect">
            <a:avLst/>
          </a:prstGeom>
        </p:spPr>
        <p:txBody>
          <a:bodyPr wrap="square">
            <a:spAutoFit/>
          </a:bodyPr>
          <a:lstStyle/>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DATABASE</a:t>
            </a:r>
          </a:p>
        </p:txBody>
      </p:sp>
      <p:sp>
        <p:nvSpPr>
          <p:cNvPr id="77" name="Rectangle 76"/>
          <p:cNvSpPr/>
          <p:nvPr/>
        </p:nvSpPr>
        <p:spPr>
          <a:xfrm>
            <a:off x="7714521" y="5458368"/>
            <a:ext cx="1377300" cy="276999"/>
          </a:xfrm>
          <a:prstGeom prst="rect">
            <a:avLst/>
          </a:prstGeom>
        </p:spPr>
        <p:txBody>
          <a:bodyPr wrap="none">
            <a:spAutoFit/>
          </a:bodyPr>
          <a:lstStyle/>
          <a:p>
            <a:pPr algn="ctr">
              <a:spcBef>
                <a:spcPts val="300"/>
              </a:spcBef>
              <a:spcAft>
                <a:spcPts val="300"/>
              </a:spcAft>
            </a:pPr>
            <a:r>
              <a:rPr lang="en-AU" sz="1200" b="1" dirty="0">
                <a:solidFill>
                  <a:schemeClr val="tx1">
                    <a:lumMod val="95000"/>
                    <a:lumOff val="5000"/>
                  </a:schemeClr>
                </a:solidFill>
                <a:latin typeface="Abadi MT Condensed Light"/>
                <a:cs typeface="Abadi MT Condensed Light"/>
              </a:rPr>
              <a:t>(PLATFORM SERVICES)</a:t>
            </a:r>
          </a:p>
        </p:txBody>
      </p:sp>
      <p:grpSp>
        <p:nvGrpSpPr>
          <p:cNvPr id="78" name="Group 77"/>
          <p:cNvGrpSpPr/>
          <p:nvPr/>
        </p:nvGrpSpPr>
        <p:grpSpPr>
          <a:xfrm>
            <a:off x="2046816" y="6017678"/>
            <a:ext cx="2559056" cy="379414"/>
            <a:chOff x="1911344" y="6000744"/>
            <a:chExt cx="2559056" cy="379414"/>
          </a:xfrm>
        </p:grpSpPr>
        <p:cxnSp>
          <p:nvCxnSpPr>
            <p:cNvPr id="79" name="Straight Connector 78"/>
            <p:cNvCxnSpPr/>
            <p:nvPr/>
          </p:nvCxnSpPr>
          <p:spPr>
            <a:xfrm flipH="1">
              <a:off x="1911344" y="6000744"/>
              <a:ext cx="2559056" cy="0"/>
            </a:xfrm>
            <a:prstGeom prst="line">
              <a:avLst/>
            </a:prstGeom>
            <a:ln w="3175" cmpd="sng">
              <a:solidFill>
                <a:schemeClr val="tx2">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80" name="Rectangle 79"/>
            <p:cNvSpPr/>
            <p:nvPr/>
          </p:nvSpPr>
          <p:spPr>
            <a:xfrm>
              <a:off x="2603009" y="6010826"/>
              <a:ext cx="1185833" cy="369332"/>
            </a:xfrm>
            <a:prstGeom prst="rect">
              <a:avLst/>
            </a:prstGeom>
          </p:spPr>
          <p:txBody>
            <a:bodyPr wrap="square">
              <a:spAutoFit/>
            </a:bodyPr>
            <a:lstStyle/>
            <a:p>
              <a:pPr algn="ctr"/>
              <a:r>
                <a:rPr lang="en-US" dirty="0">
                  <a:solidFill>
                    <a:srgbClr val="070B60"/>
                  </a:solidFill>
                  <a:latin typeface="Abadi MT Condensed Light"/>
                  <a:cs typeface="Abadi MT Condensed Light"/>
                </a:rPr>
                <a:t>TIER 1</a:t>
              </a:r>
              <a:endParaRPr lang="en-US" sz="2800"/>
            </a:p>
          </p:txBody>
        </p:sp>
      </p:grpSp>
      <p:grpSp>
        <p:nvGrpSpPr>
          <p:cNvPr id="81" name="Group 80"/>
          <p:cNvGrpSpPr/>
          <p:nvPr/>
        </p:nvGrpSpPr>
        <p:grpSpPr>
          <a:xfrm>
            <a:off x="4828116" y="6017678"/>
            <a:ext cx="2686056" cy="379414"/>
            <a:chOff x="1911344" y="6000744"/>
            <a:chExt cx="2686056" cy="379414"/>
          </a:xfrm>
        </p:grpSpPr>
        <p:cxnSp>
          <p:nvCxnSpPr>
            <p:cNvPr id="82" name="Straight Connector 81"/>
            <p:cNvCxnSpPr/>
            <p:nvPr/>
          </p:nvCxnSpPr>
          <p:spPr>
            <a:xfrm flipH="1">
              <a:off x="1911344" y="6000744"/>
              <a:ext cx="2686056" cy="0"/>
            </a:xfrm>
            <a:prstGeom prst="line">
              <a:avLst/>
            </a:prstGeom>
            <a:ln w="3175" cmpd="sng">
              <a:solidFill>
                <a:schemeClr val="tx2">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83" name="Rectangle 82"/>
            <p:cNvSpPr/>
            <p:nvPr/>
          </p:nvSpPr>
          <p:spPr>
            <a:xfrm>
              <a:off x="2666509" y="6010826"/>
              <a:ext cx="1185833" cy="369332"/>
            </a:xfrm>
            <a:prstGeom prst="rect">
              <a:avLst/>
            </a:prstGeom>
          </p:spPr>
          <p:txBody>
            <a:bodyPr wrap="square">
              <a:spAutoFit/>
            </a:bodyPr>
            <a:lstStyle/>
            <a:p>
              <a:pPr algn="ctr"/>
              <a:r>
                <a:rPr lang="en-US" dirty="0">
                  <a:solidFill>
                    <a:srgbClr val="070B60"/>
                  </a:solidFill>
                  <a:latin typeface="Abadi MT Condensed Light"/>
                  <a:cs typeface="Abadi MT Condensed Light"/>
                </a:rPr>
                <a:t>TIER 2</a:t>
              </a:r>
              <a:endParaRPr lang="en-US" sz="2800"/>
            </a:p>
          </p:txBody>
        </p:sp>
      </p:grpSp>
      <p:grpSp>
        <p:nvGrpSpPr>
          <p:cNvPr id="84" name="Group 83"/>
          <p:cNvGrpSpPr/>
          <p:nvPr/>
        </p:nvGrpSpPr>
        <p:grpSpPr>
          <a:xfrm>
            <a:off x="7774516" y="6017678"/>
            <a:ext cx="1289056" cy="379414"/>
            <a:chOff x="1911344" y="6000744"/>
            <a:chExt cx="1289056" cy="379414"/>
          </a:xfrm>
        </p:grpSpPr>
        <p:cxnSp>
          <p:nvCxnSpPr>
            <p:cNvPr id="85" name="Straight Connector 84"/>
            <p:cNvCxnSpPr/>
            <p:nvPr/>
          </p:nvCxnSpPr>
          <p:spPr>
            <a:xfrm flipH="1">
              <a:off x="1911344" y="6000744"/>
              <a:ext cx="1289056" cy="0"/>
            </a:xfrm>
            <a:prstGeom prst="line">
              <a:avLst/>
            </a:prstGeom>
            <a:ln w="3175" cmpd="sng">
              <a:solidFill>
                <a:schemeClr val="tx2">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86" name="Rectangle 85"/>
            <p:cNvSpPr/>
            <p:nvPr/>
          </p:nvSpPr>
          <p:spPr>
            <a:xfrm>
              <a:off x="1968009" y="6010826"/>
              <a:ext cx="1185833" cy="369332"/>
            </a:xfrm>
            <a:prstGeom prst="rect">
              <a:avLst/>
            </a:prstGeom>
          </p:spPr>
          <p:txBody>
            <a:bodyPr wrap="square">
              <a:spAutoFit/>
            </a:bodyPr>
            <a:lstStyle/>
            <a:p>
              <a:pPr algn="ctr"/>
              <a:r>
                <a:rPr lang="en-US" dirty="0">
                  <a:solidFill>
                    <a:srgbClr val="070B60"/>
                  </a:solidFill>
                  <a:latin typeface="Abadi MT Condensed Light"/>
                  <a:cs typeface="Abadi MT Condensed Light"/>
                </a:rPr>
                <a:t>TIER 3</a:t>
              </a:r>
              <a:endParaRPr lang="en-US" sz="2800"/>
            </a:p>
          </p:txBody>
        </p:sp>
      </p:grpSp>
      <p:cxnSp>
        <p:nvCxnSpPr>
          <p:cNvPr id="87" name="Straight Connector 86"/>
          <p:cNvCxnSpPr/>
          <p:nvPr/>
        </p:nvCxnSpPr>
        <p:spPr>
          <a:xfrm>
            <a:off x="5422905" y="3568702"/>
            <a:ext cx="0" cy="165099"/>
          </a:xfrm>
          <a:prstGeom prst="line">
            <a:avLst/>
          </a:prstGeom>
          <a:ln w="3175" cmpd="sng">
            <a:solidFill>
              <a:schemeClr val="tx2">
                <a:lumMod val="50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950077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1955" y="15112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2117" y="-95779"/>
            <a:ext cx="9144000" cy="1143000"/>
          </a:xfrm>
        </p:spPr>
        <p:txBody>
          <a:bodyPr/>
          <a:lstStyle/>
          <a:p>
            <a:r>
              <a:rPr lang="en-US" b="0"/>
              <a:t>Availability</a:t>
            </a:r>
          </a:p>
        </p:txBody>
      </p:sp>
      <p:sp>
        <p:nvSpPr>
          <p:cNvPr id="4" name="Date Placeholder 3"/>
          <p:cNvSpPr>
            <a:spLocks noGrp="1"/>
          </p:cNvSpPr>
          <p:nvPr>
            <p:ph type="dt" sz="half" idx="10"/>
          </p:nvPr>
        </p:nvSpPr>
        <p:spPr/>
        <p:txBody>
          <a:bodyPr/>
          <a:lstStyle/>
          <a:p>
            <a:fld id="{3D204B18-9485-D74D-B2B3-6C26E88E40BB}" type="datetime1">
              <a:rPr lang="en-AU"/>
              <a:pPr/>
              <a:t>2/5/18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19</a:t>
            </a:fld>
            <a:endParaRPr lang="en-US"/>
          </a:p>
        </p:txBody>
      </p:sp>
      <p:cxnSp>
        <p:nvCxnSpPr>
          <p:cNvPr id="55" name="Straight Connector 54"/>
          <p:cNvCxnSpPr/>
          <p:nvPr/>
        </p:nvCxnSpPr>
        <p:spPr>
          <a:xfrm>
            <a:off x="1947331"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2709" y="1573655"/>
            <a:ext cx="1904981" cy="830997"/>
          </a:xfrm>
          <a:prstGeom prst="rect">
            <a:avLst/>
          </a:prstGeom>
          <a:noFill/>
        </p:spPr>
        <p:txBody>
          <a:bodyPr wrap="square" rtlCol="0">
            <a:spAutoFit/>
          </a:bodyPr>
          <a:lstStyle/>
          <a:p>
            <a:pPr algn="r"/>
            <a:r>
              <a:rPr lang="en-US" sz="2400" b="1">
                <a:solidFill>
                  <a:srgbClr val="1F497D">
                    <a:lumMod val="75000"/>
                  </a:srgbClr>
                </a:solidFill>
                <a:latin typeface="Abadi MT Condensed Extra Bold"/>
                <a:cs typeface="Abadi MT Condensed Extra Bold"/>
              </a:rPr>
              <a:t>AVAILABILITY DESIGN</a:t>
            </a:r>
            <a:endParaRPr lang="en-US">
              <a:solidFill>
                <a:schemeClr val="tx2">
                  <a:lumMod val="75000"/>
                </a:schemeClr>
              </a:solidFill>
              <a:latin typeface="Abadi MT Condensed Extra Bold"/>
              <a:cs typeface="Abadi MT Condensed Extra Bold"/>
            </a:endParaRPr>
          </a:p>
        </p:txBody>
      </p:sp>
      <p:sp>
        <p:nvSpPr>
          <p:cNvPr id="58" name="TextBox 57"/>
          <p:cNvSpPr txBox="1"/>
          <p:nvPr/>
        </p:nvSpPr>
        <p:spPr>
          <a:xfrm>
            <a:off x="2019294" y="1553624"/>
            <a:ext cx="7124706" cy="1036181"/>
          </a:xfrm>
          <a:prstGeom prst="rect">
            <a:avLst/>
          </a:prstGeom>
          <a:noFill/>
        </p:spPr>
        <p:txBody>
          <a:bodyPr wrap="square" rtlCol="0">
            <a:spAutoFit/>
          </a:bodyPr>
          <a:lstStyle/>
          <a:p>
            <a:r>
              <a:rPr lang="en-US" sz="3000">
                <a:latin typeface="Abadi MT Condensed Light"/>
                <a:cs typeface="Abadi MT Condensed Light"/>
              </a:rPr>
              <a:t>Redundant design </a:t>
            </a:r>
          </a:p>
          <a:p>
            <a:pPr lvl="0">
              <a:spcBef>
                <a:spcPts val="1000"/>
              </a:spcBef>
            </a:pPr>
            <a:r>
              <a:rPr lang="en-US" sz="2300" i="1">
                <a:solidFill>
                  <a:prstClr val="black">
                    <a:lumMod val="65000"/>
                    <a:lumOff val="35000"/>
                  </a:prstClr>
                </a:solidFill>
                <a:latin typeface="Abadi MT Condensed Light"/>
                <a:cs typeface="Abadi MT Condensed Light"/>
              </a:rPr>
              <a:t>Some observations:</a:t>
            </a:r>
          </a:p>
        </p:txBody>
      </p:sp>
      <p:grpSp>
        <p:nvGrpSpPr>
          <p:cNvPr id="104" name="Group 103"/>
          <p:cNvGrpSpPr/>
          <p:nvPr/>
        </p:nvGrpSpPr>
        <p:grpSpPr>
          <a:xfrm>
            <a:off x="910175" y="2559906"/>
            <a:ext cx="8233824" cy="1427888"/>
            <a:chOff x="571500" y="2839338"/>
            <a:chExt cx="8233824" cy="1427888"/>
          </a:xfrm>
        </p:grpSpPr>
        <p:grpSp>
          <p:nvGrpSpPr>
            <p:cNvPr id="105" name="Group 104"/>
            <p:cNvGrpSpPr/>
            <p:nvPr/>
          </p:nvGrpSpPr>
          <p:grpSpPr>
            <a:xfrm>
              <a:off x="571500" y="2946242"/>
              <a:ext cx="8233824" cy="1320984"/>
              <a:chOff x="1181100" y="2527142"/>
              <a:chExt cx="8233824" cy="1320984"/>
            </a:xfrm>
          </p:grpSpPr>
          <p:grpSp>
            <p:nvGrpSpPr>
              <p:cNvPr id="119" name="Group 118"/>
              <p:cNvGrpSpPr/>
              <p:nvPr/>
            </p:nvGrpSpPr>
            <p:grpSpPr>
              <a:xfrm>
                <a:off x="1651215" y="2527144"/>
                <a:ext cx="7763709" cy="1320982"/>
                <a:chOff x="3483167" y="4206121"/>
                <a:chExt cx="6300562" cy="2344265"/>
              </a:xfrm>
              <a:solidFill>
                <a:schemeClr val="accent6">
                  <a:lumMod val="20000"/>
                  <a:lumOff val="80000"/>
                </a:schemeClr>
              </a:solidFill>
            </p:grpSpPr>
            <p:sp>
              <p:nvSpPr>
                <p:cNvPr id="122" name="Rectangle 121"/>
                <p:cNvSpPr/>
                <p:nvPr/>
              </p:nvSpPr>
              <p:spPr>
                <a:xfrm>
                  <a:off x="3483167" y="4206121"/>
                  <a:ext cx="6300562" cy="2344265"/>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p:cNvSpPr txBox="1"/>
                <p:nvPr/>
              </p:nvSpPr>
              <p:spPr>
                <a:xfrm>
                  <a:off x="3966313" y="4270711"/>
                  <a:ext cx="5487606" cy="600811"/>
                </a:xfrm>
                <a:prstGeom prst="rect">
                  <a:avLst/>
                </a:prstGeom>
                <a:noFill/>
              </p:spPr>
              <p:txBody>
                <a:bodyPr wrap="square" lIns="0" tIns="0" rIns="108000" bIns="0" rtlCol="0" anchor="t" anchorCtr="0">
                  <a:spAutoFit/>
                </a:bodyPr>
                <a:lstStyle>
                  <a:defPPr>
                    <a:defRPr lang="en-US"/>
                  </a:defPPr>
                  <a:lvl1pPr marL="180000">
                    <a:defRPr sz="2400">
                      <a:solidFill>
                        <a:srgbClr val="B27979"/>
                      </a:solidFill>
                      <a:latin typeface="Abadi MT Condensed Light"/>
                      <a:cs typeface="Abadi MT Condensed Light"/>
                    </a:defRPr>
                  </a:lvl1pPr>
                </a:lstStyle>
                <a:p>
                  <a:pPr marL="90488"/>
                  <a:r>
                    <a:rPr lang="en-US" sz="2200" dirty="0"/>
                    <a:t>FAILURE COMPENSATION</a:t>
                  </a:r>
                </a:p>
              </p:txBody>
            </p:sp>
          </p:grpSp>
          <p:sp>
            <p:nvSpPr>
              <p:cNvPr id="120" name="Rectangle 119"/>
              <p:cNvSpPr/>
              <p:nvPr/>
            </p:nvSpPr>
            <p:spPr>
              <a:xfrm>
                <a:off x="1181100" y="2527142"/>
                <a:ext cx="1039987" cy="1320984"/>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TextBox 120"/>
              <p:cNvSpPr txBox="1"/>
              <p:nvPr/>
            </p:nvSpPr>
            <p:spPr>
              <a:xfrm>
                <a:off x="2217132" y="2967593"/>
                <a:ext cx="7053860" cy="738664"/>
              </a:xfrm>
              <a:prstGeom prst="rect">
                <a:avLst/>
              </a:prstGeom>
              <a:noFill/>
            </p:spPr>
            <p:txBody>
              <a:bodyPr wrap="square" lIns="108000" tIns="0" rIns="108000" bIns="0" rtlCol="0" anchor="t" anchorCtr="0">
                <a:spAutoFit/>
              </a:bodyPr>
              <a:lstStyle>
                <a:defPPr>
                  <a:defRPr lang="en-US"/>
                </a:defPPr>
                <a:lvl1pPr>
                  <a:spcAft>
                    <a:spcPts val="600"/>
                  </a:spcAft>
                  <a:defRPr i="1">
                    <a:solidFill>
                      <a:srgbClr val="B27979"/>
                    </a:solidFill>
                    <a:latin typeface="Abadi MT Condensed Light"/>
                    <a:cs typeface="Abadi MT Condensed Light"/>
                  </a:defRPr>
                </a:lvl1pPr>
              </a:lstStyle>
              <a:p>
                <a:r>
                  <a:rPr lang="en-US" sz="1600" dirty="0"/>
                  <a:t>N+1 and N+M deployments compensate failures but do not eliminate them. For instance the amount of processing that was executed before the node/component failure will either need to be resetted or compensated. </a:t>
                </a:r>
              </a:p>
            </p:txBody>
          </p:sp>
        </p:grpSp>
        <p:sp>
          <p:nvSpPr>
            <p:cNvPr id="118" name="TextBox 117"/>
            <p:cNvSpPr txBox="1"/>
            <p:nvPr/>
          </p:nvSpPr>
          <p:spPr>
            <a:xfrm>
              <a:off x="684509" y="283933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t>01</a:t>
              </a:r>
            </a:p>
          </p:txBody>
        </p:sp>
      </p:grpSp>
      <p:grpSp>
        <p:nvGrpSpPr>
          <p:cNvPr id="124" name="Group 123"/>
          <p:cNvGrpSpPr/>
          <p:nvPr/>
        </p:nvGrpSpPr>
        <p:grpSpPr>
          <a:xfrm>
            <a:off x="910175" y="3908246"/>
            <a:ext cx="8233825" cy="1349548"/>
            <a:chOff x="571500" y="3874388"/>
            <a:chExt cx="8233825" cy="1349548"/>
          </a:xfrm>
        </p:grpSpPr>
        <p:grpSp>
          <p:nvGrpSpPr>
            <p:cNvPr id="125" name="Group 124"/>
            <p:cNvGrpSpPr/>
            <p:nvPr/>
          </p:nvGrpSpPr>
          <p:grpSpPr>
            <a:xfrm>
              <a:off x="571500" y="4008766"/>
              <a:ext cx="8233825" cy="1215170"/>
              <a:chOff x="1181100" y="3792866"/>
              <a:chExt cx="8233825" cy="1215170"/>
            </a:xfrm>
          </p:grpSpPr>
          <p:sp>
            <p:nvSpPr>
              <p:cNvPr id="127" name="Rectangle 126"/>
              <p:cNvSpPr/>
              <p:nvPr/>
            </p:nvSpPr>
            <p:spPr>
              <a:xfrm>
                <a:off x="2209800" y="3792866"/>
                <a:ext cx="7205125" cy="1215170"/>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p:cNvSpPr txBox="1"/>
              <p:nvPr/>
            </p:nvSpPr>
            <p:spPr>
              <a:xfrm>
                <a:off x="2227562" y="4186239"/>
                <a:ext cx="7068830" cy="738664"/>
              </a:xfrm>
              <a:prstGeom prst="rect">
                <a:avLst/>
              </a:prstGeom>
              <a:noFill/>
            </p:spPr>
            <p:txBody>
              <a:bodyPr wrap="square" lIns="108000" tIns="0" rIns="108000" bIns="0" rtlCol="0" anchor="t" anchorCtr="0">
                <a:spAutoFit/>
              </a:bodyPr>
              <a:lstStyle>
                <a:defPPr>
                  <a:defRPr lang="en-US"/>
                </a:defPPr>
                <a:lvl1pPr>
                  <a:spcAft>
                    <a:spcPts val="600"/>
                  </a:spcAft>
                  <a:defRPr i="1">
                    <a:solidFill>
                      <a:schemeClr val="accent5">
                        <a:lumMod val="75000"/>
                      </a:schemeClr>
                    </a:solidFill>
                    <a:latin typeface="Abadi MT Condensed Light"/>
                    <a:cs typeface="Abadi MT Condensed Light"/>
                  </a:defRPr>
                </a:lvl1pPr>
              </a:lstStyle>
              <a:p>
                <a:r>
                  <a:rPr lang="en-US" sz="1600" dirty="0"/>
                  <a:t>In a N+1/N+M deployment, if we have means to identify a trend leading to a failure, we can more easily prevent it, by taking out the component about to fail and redirect requests to the one(s) in standby.</a:t>
                </a:r>
              </a:p>
            </p:txBody>
          </p:sp>
          <p:sp>
            <p:nvSpPr>
              <p:cNvPr id="129" name="Rectangle 128"/>
              <p:cNvSpPr/>
              <p:nvPr/>
            </p:nvSpPr>
            <p:spPr>
              <a:xfrm>
                <a:off x="1181100" y="3792866"/>
                <a:ext cx="1032935" cy="1206704"/>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TextBox 129"/>
              <p:cNvSpPr txBox="1"/>
              <p:nvPr/>
            </p:nvSpPr>
            <p:spPr>
              <a:xfrm>
                <a:off x="2146625" y="3834559"/>
                <a:ext cx="7026999" cy="338554"/>
              </a:xfrm>
              <a:prstGeom prst="rect">
                <a:avLst/>
              </a:prstGeom>
              <a:noFill/>
            </p:spPr>
            <p:txBody>
              <a:bodyPr wrap="square" lIns="0" tIns="0" rIns="108000" bIns="0" rtlCol="0" anchor="t" anchorCtr="0">
                <a:spAutoFit/>
              </a:bodyPr>
              <a:lstStyle/>
              <a:p>
                <a:pPr marL="180000"/>
                <a:r>
                  <a:rPr lang="en-US" sz="2200" dirty="0">
                    <a:solidFill>
                      <a:schemeClr val="accent5">
                        <a:lumMod val="75000"/>
                      </a:schemeClr>
                    </a:solidFill>
                    <a:latin typeface="Abadi MT Condensed Light"/>
                    <a:cs typeface="Abadi MT Condensed Light"/>
                  </a:rPr>
                  <a:t>USING MONITORING TO TAKE PREVENTIVE ACTION</a:t>
                </a:r>
              </a:p>
            </p:txBody>
          </p:sp>
        </p:grpSp>
        <p:sp>
          <p:nvSpPr>
            <p:cNvPr id="126" name="TextBox 125"/>
            <p:cNvSpPr txBox="1"/>
            <p:nvPr/>
          </p:nvSpPr>
          <p:spPr>
            <a:xfrm>
              <a:off x="665459" y="387438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solidFill>
                    <a:schemeClr val="accent5">
                      <a:lumMod val="20000"/>
                      <a:lumOff val="80000"/>
                    </a:schemeClr>
                  </a:solidFill>
                </a:rPr>
                <a:t>02</a:t>
              </a:r>
            </a:p>
          </p:txBody>
        </p:sp>
      </p:grpSp>
      <p:grpSp>
        <p:nvGrpSpPr>
          <p:cNvPr id="131" name="Group 130"/>
          <p:cNvGrpSpPr/>
          <p:nvPr/>
        </p:nvGrpSpPr>
        <p:grpSpPr>
          <a:xfrm>
            <a:off x="910180" y="5169795"/>
            <a:ext cx="8233821" cy="1171754"/>
            <a:chOff x="571500" y="4890388"/>
            <a:chExt cx="8233821" cy="1171754"/>
          </a:xfrm>
        </p:grpSpPr>
        <p:grpSp>
          <p:nvGrpSpPr>
            <p:cNvPr id="132" name="Group 131"/>
            <p:cNvGrpSpPr/>
            <p:nvPr/>
          </p:nvGrpSpPr>
          <p:grpSpPr>
            <a:xfrm>
              <a:off x="571500" y="5024809"/>
              <a:ext cx="8233821" cy="1037333"/>
              <a:chOff x="1092200" y="5016343"/>
              <a:chExt cx="8233821" cy="1037333"/>
            </a:xfrm>
          </p:grpSpPr>
          <p:grpSp>
            <p:nvGrpSpPr>
              <p:cNvPr id="134" name="Group 133"/>
              <p:cNvGrpSpPr/>
              <p:nvPr/>
            </p:nvGrpSpPr>
            <p:grpSpPr>
              <a:xfrm>
                <a:off x="1092200" y="5016343"/>
                <a:ext cx="8233821" cy="1037333"/>
                <a:chOff x="884551" y="5261581"/>
                <a:chExt cx="8233821" cy="1037333"/>
              </a:xfrm>
            </p:grpSpPr>
            <p:grpSp>
              <p:nvGrpSpPr>
                <p:cNvPr id="136" name="Group 135"/>
                <p:cNvGrpSpPr/>
                <p:nvPr/>
              </p:nvGrpSpPr>
              <p:grpSpPr>
                <a:xfrm>
                  <a:off x="1925952" y="5261581"/>
                  <a:ext cx="7192420" cy="1037333"/>
                  <a:chOff x="3946789" y="4206119"/>
                  <a:chExt cx="5836938" cy="1840890"/>
                </a:xfrm>
              </p:grpSpPr>
              <p:sp>
                <p:nvSpPr>
                  <p:cNvPr id="138" name="Rectangle 137"/>
                  <p:cNvSpPr/>
                  <p:nvPr/>
                </p:nvSpPr>
                <p:spPr>
                  <a:xfrm>
                    <a:off x="3946789" y="4206119"/>
                    <a:ext cx="5836938" cy="1840890"/>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p:cNvSpPr txBox="1"/>
                  <p:nvPr/>
                </p:nvSpPr>
                <p:spPr>
                  <a:xfrm>
                    <a:off x="3956007" y="4270710"/>
                    <a:ext cx="5745266" cy="600811"/>
                  </a:xfrm>
                  <a:prstGeom prst="rect">
                    <a:avLst/>
                  </a:prstGeom>
                  <a:noFill/>
                </p:spPr>
                <p:txBody>
                  <a:bodyPr wrap="square" lIns="0" tIns="0" rIns="108000" bIns="0" rtlCol="0" anchor="t" anchorCtr="0">
                    <a:spAutoFit/>
                  </a:bodyPr>
                  <a:lstStyle/>
                  <a:p>
                    <a:pPr marL="1404000" indent="-1285200"/>
                    <a:r>
                      <a:rPr lang="en-US" sz="2200" dirty="0">
                        <a:solidFill>
                          <a:schemeClr val="accent1">
                            <a:lumMod val="75000"/>
                          </a:schemeClr>
                        </a:solidFill>
                        <a:latin typeface="Abadi MT Condensed Light"/>
                        <a:cs typeface="Abadi MT Condensed Light"/>
                      </a:rPr>
                      <a:t>AVAILABILITY AND STATELESS DESIGN</a:t>
                    </a:r>
                  </a:p>
                </p:txBody>
              </p:sp>
            </p:grpSp>
            <p:sp>
              <p:nvSpPr>
                <p:cNvPr id="137" name="Rectangle 136"/>
                <p:cNvSpPr/>
                <p:nvPr/>
              </p:nvSpPr>
              <p:spPr>
                <a:xfrm>
                  <a:off x="884551" y="5270046"/>
                  <a:ext cx="1039987" cy="1028868"/>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35" name="TextBox 134"/>
              <p:cNvSpPr txBox="1"/>
              <p:nvPr/>
            </p:nvSpPr>
            <p:spPr>
              <a:xfrm>
                <a:off x="2159981" y="5399642"/>
                <a:ext cx="7166039" cy="492443"/>
              </a:xfrm>
              <a:prstGeom prst="rect">
                <a:avLst/>
              </a:prstGeom>
              <a:noFill/>
            </p:spPr>
            <p:txBody>
              <a:bodyPr wrap="square" lIns="108000" tIns="0" rIns="108000" bIns="0" rtlCol="0" anchor="t" anchorCtr="0">
                <a:spAutoFit/>
              </a:bodyPr>
              <a:lstStyle/>
              <a:p>
                <a:r>
                  <a:rPr lang="en-US" sz="1600" i="1" dirty="0">
                    <a:solidFill>
                      <a:schemeClr val="accent1">
                        <a:lumMod val="75000"/>
                      </a:schemeClr>
                    </a:solidFill>
                    <a:latin typeface="Abadi MT Condensed Light"/>
                    <a:cs typeface="Abadi MT Condensed Light"/>
                  </a:rPr>
                  <a:t>Most the countermeasures that enable us to improve availability are ultimately made possible by the fact we’re leveraging a stateless design. The same principle ensuring scalability also helps availability.</a:t>
                </a:r>
              </a:p>
            </p:txBody>
          </p:sp>
        </p:grpSp>
        <p:sp>
          <p:nvSpPr>
            <p:cNvPr id="133" name="TextBox 132"/>
            <p:cNvSpPr txBox="1"/>
            <p:nvPr/>
          </p:nvSpPr>
          <p:spPr>
            <a:xfrm>
              <a:off x="659109" y="489038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solidFill>
                    <a:schemeClr val="accent1">
                      <a:lumMod val="20000"/>
                      <a:lumOff val="80000"/>
                    </a:schemeClr>
                  </a:solidFill>
                </a:rPr>
                <a:t>03</a:t>
              </a:r>
            </a:p>
          </p:txBody>
        </p:sp>
      </p:grpSp>
    </p:spTree>
    <p:extLst>
      <p:ext uri="{BB962C8B-B14F-4D97-AF65-F5344CB8AC3E}">
        <p14:creationId xmlns:p14="http://schemas.microsoft.com/office/powerpoint/2010/main" val="2242692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3F46CF-F35D-9048-B5C8-CC21AB4198F8}"/>
              </a:ext>
            </a:extLst>
          </p:cNvPr>
          <p:cNvSpPr>
            <a:spLocks noGrp="1"/>
          </p:cNvSpPr>
          <p:nvPr>
            <p:ph type="ctrTitle"/>
          </p:nvPr>
        </p:nvSpPr>
        <p:spPr/>
        <p:txBody>
          <a:bodyPr/>
          <a:lstStyle/>
          <a:p>
            <a:r>
              <a:rPr lang="en-US" dirty="0"/>
              <a:t>Availability</a:t>
            </a:r>
          </a:p>
        </p:txBody>
      </p:sp>
      <p:sp>
        <p:nvSpPr>
          <p:cNvPr id="4" name="Subtitle 3">
            <a:extLst>
              <a:ext uri="{FF2B5EF4-FFF2-40B4-BE49-F238E27FC236}">
                <a16:creationId xmlns:a16="http://schemas.microsoft.com/office/drawing/2014/main" id="{37BB3DCC-5C7B-2E4F-8906-114931A9B2A7}"/>
              </a:ext>
            </a:extLst>
          </p:cNvPr>
          <p:cNvSpPr>
            <a:spLocks noGrp="1"/>
          </p:cNvSpPr>
          <p:nvPr>
            <p:ph type="subTitle" idx="1"/>
          </p:nvPr>
        </p:nvSpPr>
        <p:spPr/>
        <p:txBody>
          <a:bodyPr/>
          <a:lstStyle/>
          <a:p>
            <a:r>
              <a:rPr lang="en-US" dirty="0"/>
              <a:t>Reaching that 99.99%</a:t>
            </a:r>
          </a:p>
        </p:txBody>
      </p:sp>
    </p:spTree>
    <p:extLst>
      <p:ext uri="{BB962C8B-B14F-4D97-AF65-F5344CB8AC3E}">
        <p14:creationId xmlns:p14="http://schemas.microsoft.com/office/powerpoint/2010/main" val="26611580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1955" y="15112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2117" y="-95779"/>
            <a:ext cx="9144000" cy="1143000"/>
          </a:xfrm>
        </p:spPr>
        <p:txBody>
          <a:bodyPr/>
          <a:lstStyle/>
          <a:p>
            <a:r>
              <a:rPr lang="en-US" b="0"/>
              <a:t>Availability</a:t>
            </a:r>
          </a:p>
        </p:txBody>
      </p:sp>
      <p:sp>
        <p:nvSpPr>
          <p:cNvPr id="4" name="Date Placeholder 3"/>
          <p:cNvSpPr>
            <a:spLocks noGrp="1"/>
          </p:cNvSpPr>
          <p:nvPr>
            <p:ph type="dt" sz="half" idx="10"/>
          </p:nvPr>
        </p:nvSpPr>
        <p:spPr/>
        <p:txBody>
          <a:bodyPr/>
          <a:lstStyle/>
          <a:p>
            <a:fld id="{3D204B18-9485-D74D-B2B3-6C26E88E40BB}" type="datetime1">
              <a:rPr lang="en-AU"/>
              <a:pPr/>
              <a:t>2/5/18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20</a:t>
            </a:fld>
            <a:endParaRPr lang="en-US"/>
          </a:p>
        </p:txBody>
      </p:sp>
      <p:cxnSp>
        <p:nvCxnSpPr>
          <p:cNvPr id="55" name="Straight Connector 54"/>
          <p:cNvCxnSpPr/>
          <p:nvPr/>
        </p:nvCxnSpPr>
        <p:spPr>
          <a:xfrm>
            <a:off x="1947331"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2709" y="1573655"/>
            <a:ext cx="1904981" cy="830997"/>
          </a:xfrm>
          <a:prstGeom prst="rect">
            <a:avLst/>
          </a:prstGeom>
          <a:noFill/>
        </p:spPr>
        <p:txBody>
          <a:bodyPr wrap="square" rtlCol="0">
            <a:spAutoFit/>
          </a:bodyPr>
          <a:lstStyle/>
          <a:p>
            <a:pPr algn="r"/>
            <a:r>
              <a:rPr lang="en-US" sz="2400" b="1">
                <a:solidFill>
                  <a:srgbClr val="1F497D">
                    <a:lumMod val="75000"/>
                  </a:srgbClr>
                </a:solidFill>
                <a:latin typeface="Abadi MT Condensed Extra Bold"/>
                <a:cs typeface="Abadi MT Condensed Extra Bold"/>
              </a:rPr>
              <a:t>AVAILABILITY DESIGN</a:t>
            </a:r>
            <a:endParaRPr lang="en-US">
              <a:solidFill>
                <a:schemeClr val="tx2">
                  <a:lumMod val="75000"/>
                </a:schemeClr>
              </a:solidFill>
              <a:latin typeface="Abadi MT Condensed Extra Bold"/>
              <a:cs typeface="Abadi MT Condensed Extra Bold"/>
            </a:endParaRPr>
          </a:p>
        </p:txBody>
      </p:sp>
      <p:sp>
        <p:nvSpPr>
          <p:cNvPr id="58" name="TextBox 57"/>
          <p:cNvSpPr txBox="1"/>
          <p:nvPr/>
        </p:nvSpPr>
        <p:spPr>
          <a:xfrm>
            <a:off x="2019294" y="1553624"/>
            <a:ext cx="7124706" cy="1744067"/>
          </a:xfrm>
          <a:prstGeom prst="rect">
            <a:avLst/>
          </a:prstGeom>
          <a:noFill/>
        </p:spPr>
        <p:txBody>
          <a:bodyPr wrap="square" rtlCol="0">
            <a:spAutoFit/>
          </a:bodyPr>
          <a:lstStyle/>
          <a:p>
            <a:r>
              <a:rPr lang="en-US" sz="3000">
                <a:latin typeface="Abadi MT Condensed Light"/>
                <a:cs typeface="Abadi MT Condensed Light"/>
              </a:rPr>
              <a:t>Storage availability</a:t>
            </a:r>
          </a:p>
          <a:p>
            <a:pPr lvl="0">
              <a:spcBef>
                <a:spcPts val="1000"/>
              </a:spcBef>
            </a:pPr>
            <a:r>
              <a:rPr lang="en-US" sz="2300" i="1">
                <a:solidFill>
                  <a:prstClr val="black">
                    <a:lumMod val="65000"/>
                    <a:lumOff val="35000"/>
                  </a:prstClr>
                </a:solidFill>
                <a:latin typeface="Abadi MT Condensed Light"/>
                <a:cs typeface="Abadi MT Condensed Light"/>
              </a:rPr>
              <a:t>The main difference betweeen storage and the other components of the application design is that storage is a container of state and therefore it cannot simply be made “redundant”.</a:t>
            </a:r>
          </a:p>
        </p:txBody>
      </p:sp>
      <p:grpSp>
        <p:nvGrpSpPr>
          <p:cNvPr id="34" name="Group 33"/>
          <p:cNvGrpSpPr/>
          <p:nvPr/>
        </p:nvGrpSpPr>
        <p:grpSpPr>
          <a:xfrm>
            <a:off x="910173" y="3186485"/>
            <a:ext cx="8232240" cy="1749574"/>
            <a:chOff x="571500" y="2839338"/>
            <a:chExt cx="8232240" cy="1749574"/>
          </a:xfrm>
        </p:grpSpPr>
        <p:sp>
          <p:nvSpPr>
            <p:cNvPr id="35" name="Rectangle 34"/>
            <p:cNvSpPr/>
            <p:nvPr/>
          </p:nvSpPr>
          <p:spPr>
            <a:xfrm>
              <a:off x="1606551" y="2946243"/>
              <a:ext cx="7197189" cy="1642669"/>
            </a:xfrm>
            <a:prstGeom prst="rect">
              <a:avLst/>
            </a:prstGeom>
            <a:solidFill>
              <a:schemeClr val="accent4">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1636960" y="2999574"/>
              <a:ext cx="5538540" cy="338554"/>
            </a:xfrm>
            <a:prstGeom prst="rect">
              <a:avLst/>
            </a:prstGeom>
            <a:noFill/>
          </p:spPr>
          <p:txBody>
            <a:bodyPr wrap="square" lIns="0" tIns="0" rIns="108000" bIns="0" rtlCol="0" anchor="t" anchorCtr="0">
              <a:spAutoFit/>
            </a:bodyPr>
            <a:lstStyle>
              <a:defPPr>
                <a:defRPr lang="en-US"/>
              </a:defPPr>
              <a:lvl1pPr marL="180000">
                <a:defRPr sz="2400">
                  <a:solidFill>
                    <a:srgbClr val="B27979"/>
                  </a:solidFill>
                  <a:latin typeface="Abadi MT Condensed Light"/>
                  <a:cs typeface="Abadi MT Condensed Light"/>
                </a:defRPr>
              </a:lvl1pPr>
            </a:lstStyle>
            <a:p>
              <a:pPr marL="90488"/>
              <a:r>
                <a:rPr lang="en-US" sz="2200" dirty="0">
                  <a:solidFill>
                    <a:schemeClr val="accent4">
                      <a:lumMod val="75000"/>
                    </a:schemeClr>
                  </a:solidFill>
                </a:rPr>
                <a:t>STORAGE REPLICATION</a:t>
              </a:r>
            </a:p>
          </p:txBody>
        </p:sp>
        <p:sp>
          <p:nvSpPr>
            <p:cNvPr id="37" name="Rectangle 36"/>
            <p:cNvSpPr/>
            <p:nvPr/>
          </p:nvSpPr>
          <p:spPr>
            <a:xfrm>
              <a:off x="571500" y="2946241"/>
              <a:ext cx="1039987" cy="1642671"/>
            </a:xfrm>
            <a:prstGeom prst="rect">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1607531" y="3420562"/>
              <a:ext cx="7053864" cy="984885"/>
            </a:xfrm>
            <a:prstGeom prst="rect">
              <a:avLst/>
            </a:prstGeom>
            <a:noFill/>
          </p:spPr>
          <p:txBody>
            <a:bodyPr wrap="square" lIns="108000" tIns="0" rIns="108000" bIns="0" rtlCol="0" anchor="t" anchorCtr="0">
              <a:spAutoFit/>
            </a:bodyPr>
            <a:lstStyle>
              <a:defPPr>
                <a:defRPr lang="en-US"/>
              </a:defPPr>
              <a:lvl1pPr>
                <a:spcAft>
                  <a:spcPts val="600"/>
                </a:spcAft>
                <a:defRPr i="1">
                  <a:solidFill>
                    <a:srgbClr val="B27979"/>
                  </a:solidFill>
                  <a:latin typeface="Abadi MT Condensed Light"/>
                  <a:cs typeface="Abadi MT Condensed Light"/>
                </a:defRPr>
              </a:lvl1pPr>
            </a:lstStyle>
            <a:p>
              <a:r>
                <a:rPr lang="en-US" sz="1600" dirty="0">
                  <a:solidFill>
                    <a:schemeClr val="accent4">
                      <a:lumMod val="75000"/>
                    </a:schemeClr>
                  </a:solidFill>
                </a:rPr>
                <a:t>Storage cannot only be made redundant, but also need to be “replicated”. Replication essentially copies the information to a secondary storage. Copy can be made as soon new updates are made or at intervals. The first technique is more demanding but ensure the copies are always in synch, while the second allows for transient inconsistency of state but less demanding.</a:t>
              </a:r>
            </a:p>
          </p:txBody>
        </p:sp>
        <p:sp>
          <p:nvSpPr>
            <p:cNvPr id="39" name="TextBox 38"/>
            <p:cNvSpPr txBox="1"/>
            <p:nvPr/>
          </p:nvSpPr>
          <p:spPr>
            <a:xfrm>
              <a:off x="684509" y="283933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solidFill>
                    <a:schemeClr val="accent4">
                      <a:lumMod val="20000"/>
                      <a:lumOff val="80000"/>
                    </a:schemeClr>
                  </a:solidFill>
                </a:rPr>
                <a:t>04</a:t>
              </a:r>
            </a:p>
          </p:txBody>
        </p:sp>
      </p:grpSp>
      <p:grpSp>
        <p:nvGrpSpPr>
          <p:cNvPr id="40" name="Group 39"/>
          <p:cNvGrpSpPr/>
          <p:nvPr/>
        </p:nvGrpSpPr>
        <p:grpSpPr>
          <a:xfrm>
            <a:off x="914400" y="4865041"/>
            <a:ext cx="8229600" cy="1459578"/>
            <a:chOff x="571500" y="3874388"/>
            <a:chExt cx="8229600" cy="1459578"/>
          </a:xfrm>
        </p:grpSpPr>
        <p:sp>
          <p:nvSpPr>
            <p:cNvPr id="41" name="Rectangle 40"/>
            <p:cNvSpPr/>
            <p:nvPr/>
          </p:nvSpPr>
          <p:spPr>
            <a:xfrm>
              <a:off x="1600200" y="4008766"/>
              <a:ext cx="7200900" cy="1325200"/>
            </a:xfrm>
            <a:prstGeom prst="rect">
              <a:avLst/>
            </a:prstGeom>
            <a:solidFill>
              <a:schemeClr val="accent2">
                <a:lumMod val="20000"/>
                <a:lumOff val="80000"/>
                <a:alpha val="80000"/>
              </a:schemeClr>
            </a:solidFill>
            <a:ln>
              <a:solidFill>
                <a:schemeClr val="accent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1617962" y="4465639"/>
              <a:ext cx="7081538" cy="738664"/>
            </a:xfrm>
            <a:prstGeom prst="rect">
              <a:avLst/>
            </a:prstGeom>
            <a:noFill/>
          </p:spPr>
          <p:txBody>
            <a:bodyPr wrap="square" lIns="108000" tIns="0" rIns="108000" bIns="0" rtlCol="0" anchor="t" anchorCtr="0">
              <a:spAutoFit/>
            </a:bodyPr>
            <a:lstStyle>
              <a:defPPr>
                <a:defRPr lang="en-US"/>
              </a:defPPr>
              <a:lvl1pPr>
                <a:spcAft>
                  <a:spcPts val="600"/>
                </a:spcAft>
                <a:defRPr i="1">
                  <a:solidFill>
                    <a:schemeClr val="accent5">
                      <a:lumMod val="75000"/>
                    </a:schemeClr>
                  </a:solidFill>
                  <a:latin typeface="Abadi MT Condensed Light"/>
                  <a:cs typeface="Abadi MT Condensed Light"/>
                </a:defRPr>
              </a:lvl1pPr>
            </a:lstStyle>
            <a:p>
              <a:r>
                <a:rPr lang="en-US" sz="1600" dirty="0">
                  <a:solidFill>
                    <a:srgbClr val="9E3A3A"/>
                  </a:solidFill>
                </a:rPr>
                <a:t>To increase storage availability we replicate the storage. In case where all the instances can act as a primary storage, failures in the network connecting them, could create partitions and therefore an inconsistent view of the state because updates become out of sync.</a:t>
              </a:r>
            </a:p>
          </p:txBody>
        </p:sp>
        <p:sp>
          <p:nvSpPr>
            <p:cNvPr id="43" name="Rectangle 42"/>
            <p:cNvSpPr/>
            <p:nvPr/>
          </p:nvSpPr>
          <p:spPr>
            <a:xfrm>
              <a:off x="571500" y="4000299"/>
              <a:ext cx="1032935" cy="1325200"/>
            </a:xfrm>
            <a:prstGeom prst="rect">
              <a:avLst/>
            </a:prstGeom>
            <a:solidFill>
              <a:srgbClr val="953735">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p:cNvSpPr txBox="1"/>
            <p:nvPr/>
          </p:nvSpPr>
          <p:spPr>
            <a:xfrm>
              <a:off x="1575126" y="4063159"/>
              <a:ext cx="7048174" cy="338554"/>
            </a:xfrm>
            <a:prstGeom prst="rect">
              <a:avLst/>
            </a:prstGeom>
            <a:noFill/>
          </p:spPr>
          <p:txBody>
            <a:bodyPr wrap="square" lIns="0" tIns="0" rIns="108000" bIns="0" rtlCol="0" anchor="t" anchorCtr="0">
              <a:spAutoFit/>
            </a:bodyPr>
            <a:lstStyle>
              <a:defPPr>
                <a:defRPr lang="en-US"/>
              </a:defPPr>
              <a:lvl1pPr marL="1440000" indent="-1285200">
                <a:defRPr sz="2200">
                  <a:solidFill>
                    <a:schemeClr val="accent2">
                      <a:lumMod val="75000"/>
                    </a:schemeClr>
                  </a:solidFill>
                  <a:latin typeface="Abadi MT Condensed Light"/>
                  <a:cs typeface="Abadi MT Condensed Light"/>
                </a:defRPr>
              </a:lvl1pPr>
            </a:lstStyle>
            <a:p>
              <a:r>
                <a:rPr lang="en-US" dirty="0"/>
                <a:t>EVENTUALLY CONSISTENT STORAGE</a:t>
              </a:r>
            </a:p>
          </p:txBody>
        </p:sp>
        <p:sp>
          <p:nvSpPr>
            <p:cNvPr id="45" name="TextBox 44"/>
            <p:cNvSpPr txBox="1"/>
            <p:nvPr/>
          </p:nvSpPr>
          <p:spPr>
            <a:xfrm>
              <a:off x="665459" y="387438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solidFill>
                    <a:schemeClr val="accent2">
                      <a:lumMod val="20000"/>
                      <a:lumOff val="80000"/>
                    </a:schemeClr>
                  </a:solidFill>
                </a:rPr>
                <a:t>05</a:t>
              </a:r>
            </a:p>
          </p:txBody>
        </p:sp>
      </p:grpSp>
    </p:spTree>
    <p:extLst>
      <p:ext uri="{BB962C8B-B14F-4D97-AF65-F5344CB8AC3E}">
        <p14:creationId xmlns:p14="http://schemas.microsoft.com/office/powerpoint/2010/main" val="18865905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1955" y="15112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2117" y="-95779"/>
            <a:ext cx="9144000" cy="1143000"/>
          </a:xfrm>
        </p:spPr>
        <p:txBody>
          <a:bodyPr/>
          <a:lstStyle/>
          <a:p>
            <a:r>
              <a:rPr lang="en-US" b="0"/>
              <a:t>Availability</a:t>
            </a:r>
          </a:p>
        </p:txBody>
      </p:sp>
      <p:sp>
        <p:nvSpPr>
          <p:cNvPr id="4" name="Date Placeholder 3"/>
          <p:cNvSpPr>
            <a:spLocks noGrp="1"/>
          </p:cNvSpPr>
          <p:nvPr>
            <p:ph type="dt" sz="half" idx="10"/>
          </p:nvPr>
        </p:nvSpPr>
        <p:spPr/>
        <p:txBody>
          <a:bodyPr/>
          <a:lstStyle/>
          <a:p>
            <a:fld id="{3D204B18-9485-D74D-B2B3-6C26E88E40BB}" type="datetime1">
              <a:rPr lang="en-AU"/>
              <a:pPr/>
              <a:t>2/5/18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21</a:t>
            </a:fld>
            <a:endParaRPr lang="en-US"/>
          </a:p>
        </p:txBody>
      </p:sp>
      <p:cxnSp>
        <p:nvCxnSpPr>
          <p:cNvPr id="55" name="Straight Connector 54"/>
          <p:cNvCxnSpPr/>
          <p:nvPr/>
        </p:nvCxnSpPr>
        <p:spPr>
          <a:xfrm>
            <a:off x="1947331"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2709" y="1573655"/>
            <a:ext cx="1904981" cy="830997"/>
          </a:xfrm>
          <a:prstGeom prst="rect">
            <a:avLst/>
          </a:prstGeom>
          <a:noFill/>
        </p:spPr>
        <p:txBody>
          <a:bodyPr wrap="square" rtlCol="0">
            <a:spAutoFit/>
          </a:bodyPr>
          <a:lstStyle/>
          <a:p>
            <a:pPr algn="r"/>
            <a:r>
              <a:rPr lang="en-US" sz="2400" b="1">
                <a:solidFill>
                  <a:srgbClr val="1F497D">
                    <a:lumMod val="75000"/>
                  </a:srgbClr>
                </a:solidFill>
                <a:latin typeface="Abadi MT Condensed Extra Bold"/>
                <a:cs typeface="Abadi MT Condensed Extra Bold"/>
              </a:rPr>
              <a:t>AVAILABILITY DESIGN</a:t>
            </a:r>
            <a:endParaRPr lang="en-US">
              <a:solidFill>
                <a:schemeClr val="tx2">
                  <a:lumMod val="75000"/>
                </a:schemeClr>
              </a:solidFill>
              <a:latin typeface="Abadi MT Condensed Extra Bold"/>
              <a:cs typeface="Abadi MT Condensed Extra Bold"/>
            </a:endParaRPr>
          </a:p>
        </p:txBody>
      </p:sp>
      <p:sp>
        <p:nvSpPr>
          <p:cNvPr id="58" name="TextBox 57"/>
          <p:cNvSpPr txBox="1"/>
          <p:nvPr/>
        </p:nvSpPr>
        <p:spPr>
          <a:xfrm>
            <a:off x="2019294" y="1553624"/>
            <a:ext cx="7124706" cy="1390124"/>
          </a:xfrm>
          <a:prstGeom prst="rect">
            <a:avLst/>
          </a:prstGeom>
          <a:noFill/>
        </p:spPr>
        <p:txBody>
          <a:bodyPr wrap="square" rtlCol="0">
            <a:spAutoFit/>
          </a:bodyPr>
          <a:lstStyle/>
          <a:p>
            <a:r>
              <a:rPr lang="en-US" sz="3000">
                <a:latin typeface="Abadi MT Condensed Light"/>
                <a:cs typeface="Abadi MT Condensed Light"/>
              </a:rPr>
              <a:t>Additional considerations</a:t>
            </a:r>
          </a:p>
          <a:p>
            <a:pPr lvl="0">
              <a:spcBef>
                <a:spcPts val="1000"/>
              </a:spcBef>
            </a:pPr>
            <a:r>
              <a:rPr lang="en-US" sz="2300" i="1">
                <a:solidFill>
                  <a:prstClr val="black">
                    <a:lumMod val="65000"/>
                    <a:lumOff val="35000"/>
                  </a:prstClr>
                </a:solidFill>
                <a:latin typeface="Abadi MT Condensed Light"/>
                <a:cs typeface="Abadi MT Condensed Light"/>
              </a:rPr>
              <a:t>A couple of additional scenarios can be considered from the perspective of application availability:</a:t>
            </a:r>
          </a:p>
        </p:txBody>
      </p:sp>
      <p:grpSp>
        <p:nvGrpSpPr>
          <p:cNvPr id="22" name="Group 21"/>
          <p:cNvGrpSpPr/>
          <p:nvPr/>
        </p:nvGrpSpPr>
        <p:grpSpPr>
          <a:xfrm>
            <a:off x="910175" y="3000190"/>
            <a:ext cx="8233824" cy="1766542"/>
            <a:chOff x="571500" y="2839338"/>
            <a:chExt cx="8233824" cy="1766542"/>
          </a:xfrm>
        </p:grpSpPr>
        <p:grpSp>
          <p:nvGrpSpPr>
            <p:cNvPr id="23" name="Group 22"/>
            <p:cNvGrpSpPr/>
            <p:nvPr/>
          </p:nvGrpSpPr>
          <p:grpSpPr>
            <a:xfrm>
              <a:off x="571500" y="2946241"/>
              <a:ext cx="8233824" cy="1659639"/>
              <a:chOff x="1181100" y="2527141"/>
              <a:chExt cx="8233824" cy="1659639"/>
            </a:xfrm>
          </p:grpSpPr>
          <p:grpSp>
            <p:nvGrpSpPr>
              <p:cNvPr id="25" name="Group 24"/>
              <p:cNvGrpSpPr/>
              <p:nvPr/>
            </p:nvGrpSpPr>
            <p:grpSpPr>
              <a:xfrm>
                <a:off x="1651215" y="2527143"/>
                <a:ext cx="7763709" cy="1659637"/>
                <a:chOff x="3483167" y="4206119"/>
                <a:chExt cx="6300562" cy="2945255"/>
              </a:xfrm>
              <a:solidFill>
                <a:schemeClr val="accent6">
                  <a:lumMod val="20000"/>
                  <a:lumOff val="80000"/>
                </a:schemeClr>
              </a:solidFill>
            </p:grpSpPr>
            <p:sp>
              <p:nvSpPr>
                <p:cNvPr id="28" name="Rectangle 27"/>
                <p:cNvSpPr/>
                <p:nvPr/>
              </p:nvSpPr>
              <p:spPr>
                <a:xfrm>
                  <a:off x="3483167" y="4206119"/>
                  <a:ext cx="6300562" cy="2945255"/>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3966313" y="4270711"/>
                  <a:ext cx="5487606" cy="600811"/>
                </a:xfrm>
                <a:prstGeom prst="rect">
                  <a:avLst/>
                </a:prstGeom>
                <a:noFill/>
              </p:spPr>
              <p:txBody>
                <a:bodyPr wrap="square" lIns="0" tIns="0" rIns="108000" bIns="0" rtlCol="0" anchor="t" anchorCtr="0">
                  <a:spAutoFit/>
                </a:bodyPr>
                <a:lstStyle>
                  <a:defPPr>
                    <a:defRPr lang="en-US"/>
                  </a:defPPr>
                  <a:lvl1pPr marL="180000">
                    <a:defRPr sz="2400">
                      <a:solidFill>
                        <a:srgbClr val="B27979"/>
                      </a:solidFill>
                      <a:latin typeface="Abadi MT Condensed Light"/>
                      <a:cs typeface="Abadi MT Condensed Light"/>
                    </a:defRPr>
                  </a:lvl1pPr>
                </a:lstStyle>
                <a:p>
                  <a:pPr marL="90488"/>
                  <a:r>
                    <a:rPr lang="en-US" sz="2200" dirty="0"/>
                    <a:t>GEOGRAPHIC DISTRIBUTION</a:t>
                  </a:r>
                </a:p>
              </p:txBody>
            </p:sp>
          </p:grpSp>
          <p:sp>
            <p:nvSpPr>
              <p:cNvPr id="26" name="Rectangle 25"/>
              <p:cNvSpPr/>
              <p:nvPr/>
            </p:nvSpPr>
            <p:spPr>
              <a:xfrm>
                <a:off x="1181100" y="2527141"/>
                <a:ext cx="1039987" cy="1659639"/>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2217132" y="2967593"/>
                <a:ext cx="7053860" cy="1061829"/>
              </a:xfrm>
              <a:prstGeom prst="rect">
                <a:avLst/>
              </a:prstGeom>
              <a:noFill/>
            </p:spPr>
            <p:txBody>
              <a:bodyPr wrap="square" lIns="108000" tIns="0" rIns="108000" bIns="0" rtlCol="0" anchor="t" anchorCtr="0">
                <a:spAutoFit/>
              </a:bodyPr>
              <a:lstStyle>
                <a:defPPr>
                  <a:defRPr lang="en-US"/>
                </a:defPPr>
                <a:lvl1pPr>
                  <a:spcAft>
                    <a:spcPts val="600"/>
                  </a:spcAft>
                  <a:defRPr i="1">
                    <a:solidFill>
                      <a:srgbClr val="B27979"/>
                    </a:solidFill>
                    <a:latin typeface="Abadi MT Condensed Light"/>
                    <a:cs typeface="Abadi MT Condensed Light"/>
                  </a:defRPr>
                </a:lvl1pPr>
              </a:lstStyle>
              <a:p>
                <a:r>
                  <a:rPr lang="en-US" sz="1600" dirty="0"/>
                  <a:t>Failures can often be concentrated in locations, in particular at datacenter level. Therefore, when introducing redundancy it is worth considering geographic distribution (i.e. a different data center).</a:t>
                </a:r>
              </a:p>
              <a:p>
                <a:r>
                  <a:rPr lang="en-US" sz="1600" dirty="0"/>
                  <a:t>This approach is particularly suited for storage replication and less appropriate for other components because of performance penalties and additional data transfer charges.</a:t>
                </a:r>
              </a:p>
            </p:txBody>
          </p:sp>
        </p:grpSp>
        <p:sp>
          <p:nvSpPr>
            <p:cNvPr id="24" name="TextBox 23"/>
            <p:cNvSpPr txBox="1"/>
            <p:nvPr/>
          </p:nvSpPr>
          <p:spPr>
            <a:xfrm>
              <a:off x="684509" y="283933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t>01</a:t>
              </a:r>
            </a:p>
          </p:txBody>
        </p:sp>
      </p:grpSp>
      <p:grpSp>
        <p:nvGrpSpPr>
          <p:cNvPr id="30" name="Group 29"/>
          <p:cNvGrpSpPr/>
          <p:nvPr/>
        </p:nvGrpSpPr>
        <p:grpSpPr>
          <a:xfrm>
            <a:off x="910175" y="4788814"/>
            <a:ext cx="8233825" cy="1349548"/>
            <a:chOff x="571500" y="3874388"/>
            <a:chExt cx="8233825" cy="1349548"/>
          </a:xfrm>
        </p:grpSpPr>
        <p:grpSp>
          <p:nvGrpSpPr>
            <p:cNvPr id="31" name="Group 30"/>
            <p:cNvGrpSpPr/>
            <p:nvPr/>
          </p:nvGrpSpPr>
          <p:grpSpPr>
            <a:xfrm>
              <a:off x="571500" y="4008766"/>
              <a:ext cx="8233825" cy="1215170"/>
              <a:chOff x="1181100" y="3792866"/>
              <a:chExt cx="8233825" cy="1215170"/>
            </a:xfrm>
          </p:grpSpPr>
          <p:sp>
            <p:nvSpPr>
              <p:cNvPr id="33" name="Rectangle 32"/>
              <p:cNvSpPr/>
              <p:nvPr/>
            </p:nvSpPr>
            <p:spPr>
              <a:xfrm>
                <a:off x="2209800" y="3792866"/>
                <a:ext cx="7205125" cy="1215170"/>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2227562" y="4186239"/>
                <a:ext cx="7068830" cy="738664"/>
              </a:xfrm>
              <a:prstGeom prst="rect">
                <a:avLst/>
              </a:prstGeom>
              <a:noFill/>
            </p:spPr>
            <p:txBody>
              <a:bodyPr wrap="square" lIns="108000" tIns="0" rIns="108000" bIns="0" rtlCol="0" anchor="t" anchorCtr="0">
                <a:spAutoFit/>
              </a:bodyPr>
              <a:lstStyle>
                <a:defPPr>
                  <a:defRPr lang="en-US"/>
                </a:defPPr>
                <a:lvl1pPr>
                  <a:spcAft>
                    <a:spcPts val="600"/>
                  </a:spcAft>
                  <a:defRPr i="1">
                    <a:solidFill>
                      <a:schemeClr val="accent5">
                        <a:lumMod val="75000"/>
                      </a:schemeClr>
                    </a:solidFill>
                    <a:latin typeface="Abadi MT Condensed Light"/>
                    <a:cs typeface="Abadi MT Condensed Light"/>
                  </a:defRPr>
                </a:lvl1pPr>
              </a:lstStyle>
              <a:p>
                <a:r>
                  <a:rPr lang="en-US" sz="1600" dirty="0"/>
                  <a:t>When we consider availability we should also look at the specific application partitioning strategy used to scale (e.g. by function, by group, no partitioning) because these will have different implications on application availability.</a:t>
                </a:r>
              </a:p>
            </p:txBody>
          </p:sp>
          <p:sp>
            <p:nvSpPr>
              <p:cNvPr id="47" name="Rectangle 46"/>
              <p:cNvSpPr/>
              <p:nvPr/>
            </p:nvSpPr>
            <p:spPr>
              <a:xfrm>
                <a:off x="1181100" y="3792866"/>
                <a:ext cx="1032935" cy="1206704"/>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TextBox 47"/>
              <p:cNvSpPr txBox="1"/>
              <p:nvPr/>
            </p:nvSpPr>
            <p:spPr>
              <a:xfrm>
                <a:off x="2146625" y="3834559"/>
                <a:ext cx="7026999" cy="338554"/>
              </a:xfrm>
              <a:prstGeom prst="rect">
                <a:avLst/>
              </a:prstGeom>
              <a:noFill/>
            </p:spPr>
            <p:txBody>
              <a:bodyPr wrap="square" lIns="0" tIns="0" rIns="108000" bIns="0" rtlCol="0" anchor="t" anchorCtr="0">
                <a:spAutoFit/>
              </a:bodyPr>
              <a:lstStyle/>
              <a:p>
                <a:pPr marL="180000"/>
                <a:r>
                  <a:rPr lang="en-US" sz="2200" dirty="0">
                    <a:solidFill>
                      <a:schemeClr val="accent5">
                        <a:lumMod val="75000"/>
                      </a:schemeClr>
                    </a:solidFill>
                    <a:latin typeface="Abadi MT Condensed Light"/>
                    <a:cs typeface="Abadi MT Condensed Light"/>
                  </a:rPr>
                  <a:t>AVAILABILITY AND APPLICATION PARTITIONING</a:t>
                </a:r>
              </a:p>
            </p:txBody>
          </p:sp>
        </p:grpSp>
        <p:sp>
          <p:nvSpPr>
            <p:cNvPr id="32" name="TextBox 31"/>
            <p:cNvSpPr txBox="1"/>
            <p:nvPr/>
          </p:nvSpPr>
          <p:spPr>
            <a:xfrm>
              <a:off x="665459" y="387438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solidFill>
                    <a:schemeClr val="accent5">
                      <a:lumMod val="20000"/>
                      <a:lumOff val="80000"/>
                    </a:schemeClr>
                  </a:solidFill>
                </a:rPr>
                <a:t>02</a:t>
              </a:r>
            </a:p>
          </p:txBody>
        </p:sp>
      </p:grpSp>
    </p:spTree>
    <p:extLst>
      <p:ext uri="{BB962C8B-B14F-4D97-AF65-F5344CB8AC3E}">
        <p14:creationId xmlns:p14="http://schemas.microsoft.com/office/powerpoint/2010/main" val="27508215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1955" y="15112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2117" y="-95779"/>
            <a:ext cx="9144000" cy="1143000"/>
          </a:xfrm>
        </p:spPr>
        <p:txBody>
          <a:bodyPr/>
          <a:lstStyle/>
          <a:p>
            <a:r>
              <a:rPr lang="en-US" b="0"/>
              <a:t>Availability</a:t>
            </a:r>
          </a:p>
        </p:txBody>
      </p:sp>
      <p:sp>
        <p:nvSpPr>
          <p:cNvPr id="4" name="Date Placeholder 3"/>
          <p:cNvSpPr>
            <a:spLocks noGrp="1"/>
          </p:cNvSpPr>
          <p:nvPr>
            <p:ph type="dt" sz="half" idx="10"/>
          </p:nvPr>
        </p:nvSpPr>
        <p:spPr/>
        <p:txBody>
          <a:bodyPr/>
          <a:lstStyle/>
          <a:p>
            <a:fld id="{3D204B18-9485-D74D-B2B3-6C26E88E40BB}" type="datetime1">
              <a:rPr lang="en-AU"/>
              <a:pPr/>
              <a:t>2/5/18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22</a:t>
            </a:fld>
            <a:endParaRPr lang="en-US"/>
          </a:p>
        </p:txBody>
      </p:sp>
      <p:cxnSp>
        <p:nvCxnSpPr>
          <p:cNvPr id="55" name="Straight Connector 54"/>
          <p:cNvCxnSpPr/>
          <p:nvPr/>
        </p:nvCxnSpPr>
        <p:spPr>
          <a:xfrm>
            <a:off x="1947331"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2709" y="1573655"/>
            <a:ext cx="1904981" cy="830997"/>
          </a:xfrm>
          <a:prstGeom prst="rect">
            <a:avLst/>
          </a:prstGeom>
          <a:noFill/>
        </p:spPr>
        <p:txBody>
          <a:bodyPr wrap="square" rtlCol="0">
            <a:spAutoFit/>
          </a:bodyPr>
          <a:lstStyle/>
          <a:p>
            <a:pPr algn="r"/>
            <a:r>
              <a:rPr lang="en-US" sz="2400" b="1">
                <a:solidFill>
                  <a:srgbClr val="1F497D">
                    <a:lumMod val="75000"/>
                  </a:srgbClr>
                </a:solidFill>
                <a:latin typeface="Abadi MT Condensed Extra Bold"/>
                <a:cs typeface="Abadi MT Condensed Extra Bold"/>
              </a:rPr>
              <a:t>AVAILABILITY DESIGN</a:t>
            </a:r>
            <a:endParaRPr lang="en-US">
              <a:solidFill>
                <a:schemeClr val="tx2">
                  <a:lumMod val="75000"/>
                </a:schemeClr>
              </a:solidFill>
              <a:latin typeface="Abadi MT Condensed Extra Bold"/>
              <a:cs typeface="Abadi MT Condensed Extra Bold"/>
            </a:endParaRPr>
          </a:p>
        </p:txBody>
      </p:sp>
      <p:sp>
        <p:nvSpPr>
          <p:cNvPr id="58" name="TextBox 57"/>
          <p:cNvSpPr txBox="1"/>
          <p:nvPr/>
        </p:nvSpPr>
        <p:spPr>
          <a:xfrm>
            <a:off x="2019294" y="1553624"/>
            <a:ext cx="7124706" cy="2708434"/>
          </a:xfrm>
          <a:prstGeom prst="rect">
            <a:avLst/>
          </a:prstGeom>
          <a:noFill/>
        </p:spPr>
        <p:txBody>
          <a:bodyPr wrap="square" rtlCol="0">
            <a:spAutoFit/>
          </a:bodyPr>
          <a:lstStyle/>
          <a:p>
            <a:r>
              <a:rPr lang="en-US" sz="3000">
                <a:latin typeface="Abadi MT Condensed Light"/>
                <a:cs typeface="Abadi MT Condensed Light"/>
              </a:rPr>
              <a:t>Designing applications more accessible</a:t>
            </a:r>
          </a:p>
          <a:p>
            <a:pPr lvl="0">
              <a:spcBef>
                <a:spcPts val="1000"/>
              </a:spcBef>
            </a:pPr>
            <a:r>
              <a:rPr lang="en-US" sz="2300" i="1">
                <a:solidFill>
                  <a:prstClr val="black">
                    <a:lumMod val="65000"/>
                    <a:lumOff val="35000"/>
                  </a:prstClr>
                </a:solidFill>
                <a:latin typeface="Abadi MT Condensed Light"/>
                <a:cs typeface="Abadi MT Condensed Light"/>
              </a:rPr>
              <a:t>Another reason that might lead to availability issues is degrading performance.</a:t>
            </a:r>
          </a:p>
          <a:p>
            <a:pPr lvl="0">
              <a:spcBef>
                <a:spcPts val="1000"/>
              </a:spcBef>
            </a:pPr>
            <a:r>
              <a:rPr lang="en-US" sz="2300" i="1">
                <a:solidFill>
                  <a:prstClr val="black">
                    <a:lumMod val="65000"/>
                    <a:lumOff val="35000"/>
                  </a:prstClr>
                </a:solidFill>
                <a:latin typeface="Abadi MT Condensed Light"/>
                <a:cs typeface="Abadi MT Condensed Light"/>
              </a:rPr>
              <a:t>To reduce the causes of degraded performance, we could reduce unneeded “consumption of performance”, if any.</a:t>
            </a:r>
          </a:p>
          <a:p>
            <a:pPr lvl="0">
              <a:spcBef>
                <a:spcPts val="1000"/>
              </a:spcBef>
            </a:pPr>
            <a:r>
              <a:rPr lang="en-US" sz="2300" i="1">
                <a:solidFill>
                  <a:prstClr val="black">
                    <a:lumMod val="65000"/>
                    <a:lumOff val="35000"/>
                  </a:prstClr>
                </a:solidFill>
                <a:latin typeface="Abadi MT Condensed Light"/>
                <a:cs typeface="Abadi MT Condensed Light"/>
              </a:rPr>
              <a:t>Where can we save computation cycles?</a:t>
            </a:r>
          </a:p>
        </p:txBody>
      </p:sp>
      <p:grpSp>
        <p:nvGrpSpPr>
          <p:cNvPr id="13" name="Group 12"/>
          <p:cNvGrpSpPr/>
          <p:nvPr/>
        </p:nvGrpSpPr>
        <p:grpSpPr>
          <a:xfrm>
            <a:off x="910175" y="4427898"/>
            <a:ext cx="8233824" cy="1659639"/>
            <a:chOff x="910175" y="3902944"/>
            <a:chExt cx="8233824" cy="1659639"/>
          </a:xfrm>
        </p:grpSpPr>
        <p:grpSp>
          <p:nvGrpSpPr>
            <p:cNvPr id="36" name="Group 35"/>
            <p:cNvGrpSpPr/>
            <p:nvPr/>
          </p:nvGrpSpPr>
          <p:grpSpPr>
            <a:xfrm>
              <a:off x="910175" y="3902944"/>
              <a:ext cx="8233824" cy="1659639"/>
              <a:chOff x="1181100" y="2527141"/>
              <a:chExt cx="8233824" cy="1659639"/>
            </a:xfrm>
          </p:grpSpPr>
          <p:grpSp>
            <p:nvGrpSpPr>
              <p:cNvPr id="38" name="Group 37"/>
              <p:cNvGrpSpPr/>
              <p:nvPr/>
            </p:nvGrpSpPr>
            <p:grpSpPr>
              <a:xfrm>
                <a:off x="1651215" y="2527143"/>
                <a:ext cx="7763709" cy="1659637"/>
                <a:chOff x="3483167" y="4206119"/>
                <a:chExt cx="6300562" cy="2945255"/>
              </a:xfrm>
              <a:solidFill>
                <a:schemeClr val="accent6">
                  <a:lumMod val="20000"/>
                  <a:lumOff val="80000"/>
                </a:schemeClr>
              </a:solidFill>
            </p:grpSpPr>
            <p:sp>
              <p:nvSpPr>
                <p:cNvPr id="41" name="Rectangle 40"/>
                <p:cNvSpPr/>
                <p:nvPr/>
              </p:nvSpPr>
              <p:spPr>
                <a:xfrm>
                  <a:off x="3483167" y="4206119"/>
                  <a:ext cx="6300562" cy="2945255"/>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3966313" y="4270711"/>
                  <a:ext cx="5487606" cy="600811"/>
                </a:xfrm>
                <a:prstGeom prst="rect">
                  <a:avLst/>
                </a:prstGeom>
                <a:noFill/>
              </p:spPr>
              <p:txBody>
                <a:bodyPr wrap="square" lIns="0" tIns="0" rIns="108000" bIns="0" rtlCol="0" anchor="t" anchorCtr="0">
                  <a:spAutoFit/>
                </a:bodyPr>
                <a:lstStyle>
                  <a:defPPr>
                    <a:defRPr lang="en-US"/>
                  </a:defPPr>
                  <a:lvl1pPr marL="180000">
                    <a:defRPr sz="2400">
                      <a:solidFill>
                        <a:srgbClr val="B27979"/>
                      </a:solidFill>
                      <a:latin typeface="Abadi MT Condensed Light"/>
                      <a:cs typeface="Abadi MT Condensed Light"/>
                    </a:defRPr>
                  </a:lvl1pPr>
                </a:lstStyle>
                <a:p>
                  <a:pPr marL="90488"/>
                  <a:r>
                    <a:rPr lang="en-US" sz="2200" dirty="0"/>
                    <a:t>A LOOK AT WEB APPLICATION COMPOSITION</a:t>
                  </a:r>
                </a:p>
              </p:txBody>
            </p:sp>
          </p:grpSp>
          <p:sp>
            <p:nvSpPr>
              <p:cNvPr id="39" name="Rectangle 38"/>
              <p:cNvSpPr/>
              <p:nvPr/>
            </p:nvSpPr>
            <p:spPr>
              <a:xfrm>
                <a:off x="1181100" y="2527141"/>
                <a:ext cx="1039987" cy="1659639"/>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2217132" y="3018392"/>
                <a:ext cx="7053860" cy="984885"/>
              </a:xfrm>
              <a:prstGeom prst="rect">
                <a:avLst/>
              </a:prstGeom>
              <a:noFill/>
            </p:spPr>
            <p:txBody>
              <a:bodyPr wrap="square" lIns="108000" tIns="0" rIns="108000" bIns="0" rtlCol="0" anchor="t" anchorCtr="0">
                <a:spAutoFit/>
              </a:bodyPr>
              <a:lstStyle>
                <a:defPPr>
                  <a:defRPr lang="en-US"/>
                </a:defPPr>
                <a:lvl1pPr>
                  <a:spcAft>
                    <a:spcPts val="600"/>
                  </a:spcAft>
                  <a:defRPr i="1">
                    <a:solidFill>
                      <a:srgbClr val="B27979"/>
                    </a:solidFill>
                    <a:latin typeface="Abadi MT Condensed Light"/>
                    <a:cs typeface="Abadi MT Condensed Light"/>
                  </a:defRPr>
                </a:lvl1pPr>
              </a:lstStyle>
              <a:p>
                <a:r>
                  <a:rPr lang="en-US" sz="1600" dirty="0"/>
                  <a:t>Web applications are composed of both static and dynamic components. Static components (e.g. HTML files, javascript, CSS, media files) do not require server computation to be generated but they can be served as they are, while dynamic components (e.g. APIs, data depending application fragments) are generated and therefore strictly dependent on server computation.</a:t>
                </a:r>
              </a:p>
            </p:txBody>
          </p:sp>
        </p:grpSp>
        <p:grpSp>
          <p:nvGrpSpPr>
            <p:cNvPr id="12" name="Group 11"/>
            <p:cNvGrpSpPr/>
            <p:nvPr/>
          </p:nvGrpSpPr>
          <p:grpSpPr>
            <a:xfrm>
              <a:off x="1108075" y="4051300"/>
              <a:ext cx="628650" cy="371475"/>
              <a:chOff x="1139825" y="4051300"/>
              <a:chExt cx="628650" cy="371475"/>
            </a:xfrm>
          </p:grpSpPr>
          <p:sp>
            <p:nvSpPr>
              <p:cNvPr id="3" name="Chord 2"/>
              <p:cNvSpPr/>
              <p:nvPr/>
            </p:nvSpPr>
            <p:spPr>
              <a:xfrm>
                <a:off x="1139825" y="4165600"/>
                <a:ext cx="269875" cy="257175"/>
              </a:xfrm>
              <a:prstGeom prst="chord">
                <a:avLst>
                  <a:gd name="adj1" fmla="val 20971252"/>
                  <a:gd name="adj2" fmla="val 11454520"/>
                </a:avLst>
              </a:prstGeom>
              <a:solidFill>
                <a:schemeClr val="accent6">
                  <a:lumMod val="20000"/>
                  <a:lumOff val="80000"/>
                  <a:alpha val="20000"/>
                </a:schemeClr>
              </a:solidFill>
              <a:ln w="3175" cmpd="sng">
                <a:solidFill>
                  <a:schemeClr val="accent6">
                    <a:lumMod val="20000"/>
                    <a:lumOff val="80000"/>
                  </a:schemeClr>
                </a:solidFill>
                <a:headEnd type="stealt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Chord 42"/>
              <p:cNvSpPr/>
              <p:nvPr/>
            </p:nvSpPr>
            <p:spPr>
              <a:xfrm>
                <a:off x="1498600" y="4165600"/>
                <a:ext cx="269875" cy="257175"/>
              </a:xfrm>
              <a:prstGeom prst="chord">
                <a:avLst>
                  <a:gd name="adj1" fmla="val 20971252"/>
                  <a:gd name="adj2" fmla="val 11454520"/>
                </a:avLst>
              </a:prstGeom>
              <a:solidFill>
                <a:schemeClr val="accent6">
                  <a:lumMod val="20000"/>
                  <a:lumOff val="80000"/>
                  <a:alpha val="20000"/>
                </a:schemeClr>
              </a:solidFill>
              <a:ln w="3175" cmpd="sng">
                <a:solidFill>
                  <a:schemeClr val="accent6">
                    <a:lumMod val="20000"/>
                    <a:lumOff val="80000"/>
                  </a:schemeClr>
                </a:solidFill>
                <a:headEnd type="stealt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8" name="Straight Connector 7"/>
              <p:cNvCxnSpPr/>
              <p:nvPr/>
            </p:nvCxnSpPr>
            <p:spPr>
              <a:xfrm>
                <a:off x="1403350" y="4302125"/>
                <a:ext cx="104775" cy="0"/>
              </a:xfrm>
              <a:prstGeom prst="line">
                <a:avLst/>
              </a:prstGeom>
              <a:ln w="38100" cmpd="sng">
                <a:solidFill>
                  <a:srgbClr val="FDEADA"/>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a:stCxn id="3" idx="1"/>
              </p:cNvCxnSpPr>
              <p:nvPr/>
            </p:nvCxnSpPr>
            <p:spPr>
              <a:xfrm flipV="1">
                <a:off x="1142503" y="4051300"/>
                <a:ext cx="165597" cy="217398"/>
              </a:xfrm>
              <a:prstGeom prst="line">
                <a:avLst/>
              </a:prstGeom>
              <a:ln w="3175"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H="1" flipV="1">
                <a:off x="1599703" y="4051300"/>
                <a:ext cx="165597" cy="217398"/>
              </a:xfrm>
              <a:prstGeom prst="line">
                <a:avLst/>
              </a:prstGeom>
              <a:ln w="3175" cmpd="sng">
                <a:solidFill>
                  <a:schemeClr val="accent6">
                    <a:lumMod val="20000"/>
                    <a:lumOff val="8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27746180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1955" y="15112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2117" y="-95779"/>
            <a:ext cx="9144000" cy="1143000"/>
          </a:xfrm>
        </p:spPr>
        <p:txBody>
          <a:bodyPr/>
          <a:lstStyle/>
          <a:p>
            <a:r>
              <a:rPr lang="en-US" b="0"/>
              <a:t>Availability</a:t>
            </a:r>
          </a:p>
        </p:txBody>
      </p:sp>
      <p:sp>
        <p:nvSpPr>
          <p:cNvPr id="4" name="Date Placeholder 3"/>
          <p:cNvSpPr>
            <a:spLocks noGrp="1"/>
          </p:cNvSpPr>
          <p:nvPr>
            <p:ph type="dt" sz="half" idx="10"/>
          </p:nvPr>
        </p:nvSpPr>
        <p:spPr/>
        <p:txBody>
          <a:bodyPr/>
          <a:lstStyle/>
          <a:p>
            <a:fld id="{3D204B18-9485-D74D-B2B3-6C26E88E40BB}" type="datetime1">
              <a:rPr lang="en-AU"/>
              <a:pPr/>
              <a:t>2/5/18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23</a:t>
            </a:fld>
            <a:endParaRPr lang="en-US"/>
          </a:p>
        </p:txBody>
      </p:sp>
      <p:cxnSp>
        <p:nvCxnSpPr>
          <p:cNvPr id="55" name="Straight Connector 54"/>
          <p:cNvCxnSpPr/>
          <p:nvPr/>
        </p:nvCxnSpPr>
        <p:spPr>
          <a:xfrm>
            <a:off x="1947331"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2709" y="1573655"/>
            <a:ext cx="1904981" cy="830997"/>
          </a:xfrm>
          <a:prstGeom prst="rect">
            <a:avLst/>
          </a:prstGeom>
          <a:noFill/>
        </p:spPr>
        <p:txBody>
          <a:bodyPr wrap="square" rtlCol="0">
            <a:spAutoFit/>
          </a:bodyPr>
          <a:lstStyle/>
          <a:p>
            <a:pPr algn="r"/>
            <a:r>
              <a:rPr lang="en-US" sz="2400" b="1">
                <a:solidFill>
                  <a:srgbClr val="1F497D">
                    <a:lumMod val="75000"/>
                  </a:srgbClr>
                </a:solidFill>
                <a:latin typeface="Abadi MT Condensed Extra Bold"/>
                <a:cs typeface="Abadi MT Condensed Extra Bold"/>
              </a:rPr>
              <a:t>AVAILABILITY DESIGN</a:t>
            </a:r>
            <a:endParaRPr lang="en-US">
              <a:solidFill>
                <a:schemeClr val="tx2">
                  <a:lumMod val="75000"/>
                </a:schemeClr>
              </a:solidFill>
              <a:latin typeface="Abadi MT Condensed Extra Bold"/>
              <a:cs typeface="Abadi MT Condensed Extra Bold"/>
            </a:endParaRPr>
          </a:p>
        </p:txBody>
      </p:sp>
      <p:sp>
        <p:nvSpPr>
          <p:cNvPr id="58" name="TextBox 57"/>
          <p:cNvSpPr txBox="1"/>
          <p:nvPr/>
        </p:nvSpPr>
        <p:spPr>
          <a:xfrm>
            <a:off x="2019294" y="1553624"/>
            <a:ext cx="7124706" cy="1744067"/>
          </a:xfrm>
          <a:prstGeom prst="rect">
            <a:avLst/>
          </a:prstGeom>
          <a:noFill/>
        </p:spPr>
        <p:txBody>
          <a:bodyPr wrap="square" rtlCol="0">
            <a:spAutoFit/>
          </a:bodyPr>
          <a:lstStyle/>
          <a:p>
            <a:r>
              <a:rPr lang="en-US" sz="3000">
                <a:latin typeface="Abadi MT Condensed Light"/>
                <a:cs typeface="Abadi MT Condensed Light"/>
              </a:rPr>
              <a:t>Designing applications more accessible</a:t>
            </a:r>
          </a:p>
          <a:p>
            <a:pPr lvl="0">
              <a:spcBef>
                <a:spcPts val="1000"/>
              </a:spcBef>
            </a:pPr>
            <a:r>
              <a:rPr lang="en-US" sz="2300" i="1">
                <a:solidFill>
                  <a:prstClr val="black">
                    <a:lumMod val="65000"/>
                    <a:lumOff val="35000"/>
                  </a:prstClr>
                </a:solidFill>
                <a:latin typeface="Abadi MT Condensed Light"/>
                <a:cs typeface="Abadi MT Condensed Light"/>
              </a:rPr>
              <a:t>A way to reduce un-needed server computation is to prevent that the front-end node will serve static content and isolate this function into a different system component (or better a third party service).</a:t>
            </a:r>
          </a:p>
        </p:txBody>
      </p:sp>
      <p:grpSp>
        <p:nvGrpSpPr>
          <p:cNvPr id="23" name="Group 22"/>
          <p:cNvGrpSpPr/>
          <p:nvPr/>
        </p:nvGrpSpPr>
        <p:grpSpPr>
          <a:xfrm>
            <a:off x="448734" y="3441466"/>
            <a:ext cx="8703733" cy="1740139"/>
            <a:chOff x="101592" y="4008765"/>
            <a:chExt cx="8703733" cy="1740139"/>
          </a:xfrm>
        </p:grpSpPr>
        <p:grpSp>
          <p:nvGrpSpPr>
            <p:cNvPr id="24" name="Group 23"/>
            <p:cNvGrpSpPr/>
            <p:nvPr/>
          </p:nvGrpSpPr>
          <p:grpSpPr>
            <a:xfrm>
              <a:off x="101592" y="4008765"/>
              <a:ext cx="8703733" cy="1740139"/>
              <a:chOff x="711192" y="3792865"/>
              <a:chExt cx="8703733" cy="1740139"/>
            </a:xfrm>
          </p:grpSpPr>
          <p:sp>
            <p:nvSpPr>
              <p:cNvPr id="26" name="Rectangle 25"/>
              <p:cNvSpPr/>
              <p:nvPr/>
            </p:nvSpPr>
            <p:spPr>
              <a:xfrm>
                <a:off x="2209800" y="3792865"/>
                <a:ext cx="7205125" cy="1731671"/>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2227562" y="4220107"/>
                <a:ext cx="7068830" cy="1231106"/>
              </a:xfrm>
              <a:prstGeom prst="rect">
                <a:avLst/>
              </a:prstGeom>
              <a:noFill/>
            </p:spPr>
            <p:txBody>
              <a:bodyPr wrap="square" lIns="108000" tIns="0" rIns="108000" bIns="0" rtlCol="0" anchor="t" anchorCtr="0">
                <a:spAutoFit/>
              </a:bodyPr>
              <a:lstStyle>
                <a:defPPr>
                  <a:defRPr lang="en-US"/>
                </a:defPPr>
                <a:lvl1pPr>
                  <a:spcAft>
                    <a:spcPts val="600"/>
                  </a:spcAft>
                  <a:defRPr i="1">
                    <a:solidFill>
                      <a:schemeClr val="accent5">
                        <a:lumMod val="75000"/>
                      </a:schemeClr>
                    </a:solidFill>
                    <a:latin typeface="Abadi MT Condensed Light"/>
                    <a:cs typeface="Abadi MT Condensed Light"/>
                  </a:defRPr>
                </a:lvl1pPr>
              </a:lstStyle>
              <a:p>
                <a:r>
                  <a:rPr lang="en-US" sz="1600" dirty="0"/>
                  <a:t>A content delivery network (CDN) is a distributed network of servers that is designed to optimally serve content. CDN servers are composed by distribution nodes and edge servers. The formers are in charge of dispatching the content to the latters which eventually will cache it and serve to the user. Edge servers are meant to be “closer” to the user and therefore minimise the response time of the request. </a:t>
                </a:r>
              </a:p>
            </p:txBody>
          </p:sp>
          <p:sp>
            <p:nvSpPr>
              <p:cNvPr id="28" name="Rectangle 27"/>
              <p:cNvSpPr/>
              <p:nvPr/>
            </p:nvSpPr>
            <p:spPr>
              <a:xfrm>
                <a:off x="711192" y="3792866"/>
                <a:ext cx="1502843" cy="1740138"/>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2146625" y="3851493"/>
                <a:ext cx="7026999" cy="338554"/>
              </a:xfrm>
              <a:prstGeom prst="rect">
                <a:avLst/>
              </a:prstGeom>
              <a:noFill/>
            </p:spPr>
            <p:txBody>
              <a:bodyPr wrap="square" lIns="0" tIns="0" rIns="108000" bIns="0" rtlCol="0" anchor="t" anchorCtr="0">
                <a:spAutoFit/>
              </a:bodyPr>
              <a:lstStyle/>
              <a:p>
                <a:pPr marL="180000"/>
                <a:r>
                  <a:rPr lang="en-US" sz="2200" dirty="0">
                    <a:solidFill>
                      <a:schemeClr val="accent5">
                        <a:lumMod val="75000"/>
                      </a:schemeClr>
                    </a:solidFill>
                    <a:latin typeface="Abadi MT Condensed Light"/>
                    <a:cs typeface="Abadi MT Condensed Light"/>
                  </a:rPr>
                  <a:t>INCREASING AVAILABILITY VIA CDNs</a:t>
                </a:r>
              </a:p>
            </p:txBody>
          </p:sp>
        </p:grpSp>
        <p:sp>
          <p:nvSpPr>
            <p:cNvPr id="25" name="TextBox 24"/>
            <p:cNvSpPr txBox="1"/>
            <p:nvPr/>
          </p:nvSpPr>
          <p:spPr>
            <a:xfrm>
              <a:off x="253993" y="4026794"/>
              <a:ext cx="1333856" cy="923330"/>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sz="1800">
                  <a:solidFill>
                    <a:schemeClr val="accent5">
                      <a:lumMod val="20000"/>
                      <a:lumOff val="80000"/>
                    </a:schemeClr>
                  </a:solidFill>
                  <a:latin typeface="Abadi MT Condensed Extra Bold"/>
                  <a:cs typeface="Abadi MT Condensed Extra Bold"/>
                </a:rPr>
                <a:t>CONENT DELIVERY NETWORKS</a:t>
              </a:r>
            </a:p>
          </p:txBody>
        </p:sp>
      </p:grpSp>
      <p:grpSp>
        <p:nvGrpSpPr>
          <p:cNvPr id="30" name="Group 29"/>
          <p:cNvGrpSpPr/>
          <p:nvPr/>
        </p:nvGrpSpPr>
        <p:grpSpPr>
          <a:xfrm>
            <a:off x="448734" y="5227970"/>
            <a:ext cx="8695267" cy="918830"/>
            <a:chOff x="448734" y="4321999"/>
            <a:chExt cx="8695267" cy="918830"/>
          </a:xfrm>
        </p:grpSpPr>
        <p:grpSp>
          <p:nvGrpSpPr>
            <p:cNvPr id="31" name="Group 30"/>
            <p:cNvGrpSpPr/>
            <p:nvPr/>
          </p:nvGrpSpPr>
          <p:grpSpPr>
            <a:xfrm>
              <a:off x="448734" y="4321999"/>
              <a:ext cx="8695267" cy="918830"/>
              <a:chOff x="423105" y="5261582"/>
              <a:chExt cx="8695267" cy="918830"/>
            </a:xfrm>
          </p:grpSpPr>
          <p:sp>
            <p:nvSpPr>
              <p:cNvPr id="45" name="Rectangle 44"/>
              <p:cNvSpPr/>
              <p:nvPr/>
            </p:nvSpPr>
            <p:spPr>
              <a:xfrm>
                <a:off x="1925952" y="5261582"/>
                <a:ext cx="7192420" cy="918830"/>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423105" y="5270045"/>
                <a:ext cx="1501434" cy="910366"/>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2" name="Oval 31"/>
            <p:cNvSpPr/>
            <p:nvPr/>
          </p:nvSpPr>
          <p:spPr>
            <a:xfrm>
              <a:off x="1231900" y="4478868"/>
              <a:ext cx="520700" cy="508000"/>
            </a:xfrm>
            <a:prstGeom prst="ellipse">
              <a:avLst/>
            </a:prstGeom>
            <a:solidFill>
              <a:schemeClr val="tx2">
                <a:lumMod val="20000"/>
                <a:lumOff val="80000"/>
                <a:alpha val="80000"/>
              </a:schemeClr>
            </a:solidFill>
            <a:ln w="3175" cmpd="sng">
              <a:solidFill>
                <a:schemeClr val="accent1">
                  <a:lumMod val="40000"/>
                  <a:lumOff val="60000"/>
                  <a:alpha val="80000"/>
                </a:schemeClr>
              </a:solidFill>
              <a:headEnd type="stealth"/>
              <a:tailEnd type="stealth"/>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TextBox 32"/>
            <p:cNvSpPr txBox="1"/>
            <p:nvPr/>
          </p:nvSpPr>
          <p:spPr>
            <a:xfrm>
              <a:off x="1325031" y="4402668"/>
              <a:ext cx="338404" cy="646331"/>
            </a:xfrm>
            <a:prstGeom prst="rect">
              <a:avLst/>
            </a:prstGeom>
            <a:noFill/>
          </p:spPr>
          <p:txBody>
            <a:bodyPr wrap="none" rtlCol="0">
              <a:spAutoFit/>
            </a:bodyPr>
            <a:lstStyle/>
            <a:p>
              <a:r>
                <a:rPr lang="en-US" sz="3600">
                  <a:solidFill>
                    <a:srgbClr val="6188B5"/>
                  </a:solidFill>
                  <a:latin typeface="Arial Black"/>
                  <a:cs typeface="Arial Black"/>
                </a:rPr>
                <a:t>!</a:t>
              </a:r>
              <a:endParaRPr lang="en-US">
                <a:solidFill>
                  <a:srgbClr val="6188B5"/>
                </a:solidFill>
                <a:latin typeface="Arial Black"/>
                <a:cs typeface="Arial Black"/>
              </a:endParaRPr>
            </a:p>
          </p:txBody>
        </p:sp>
        <p:sp>
          <p:nvSpPr>
            <p:cNvPr id="34" name="TextBox 33"/>
            <p:cNvSpPr txBox="1"/>
            <p:nvPr/>
          </p:nvSpPr>
          <p:spPr>
            <a:xfrm>
              <a:off x="1964917" y="4412029"/>
              <a:ext cx="7092826" cy="738664"/>
            </a:xfrm>
            <a:prstGeom prst="rect">
              <a:avLst/>
            </a:prstGeom>
            <a:noFill/>
          </p:spPr>
          <p:txBody>
            <a:bodyPr wrap="square" lIns="108000" tIns="0" rIns="108000" bIns="0" rtlCol="0" anchor="t" anchorCtr="0">
              <a:spAutoFit/>
            </a:bodyPr>
            <a:lstStyle/>
            <a:p>
              <a:r>
                <a:rPr lang="en-US" sz="1600" i="1" dirty="0">
                  <a:solidFill>
                    <a:schemeClr val="accent1">
                      <a:lumMod val="75000"/>
                    </a:schemeClr>
                  </a:solidFill>
                  <a:latin typeface="Abadi MT Condensed Light"/>
                  <a:cs typeface="Abadi MT Condensed Light"/>
                </a:rPr>
                <a:t>In our scenario we could use a CDN to serve all the application static content, so that unnecessary load does not reach the front-end nodes. This can reduce the chances of performace degradation and therefore improve application availability.</a:t>
              </a:r>
            </a:p>
          </p:txBody>
        </p:sp>
      </p:grpSp>
    </p:spTree>
    <p:extLst>
      <p:ext uri="{BB962C8B-B14F-4D97-AF65-F5344CB8AC3E}">
        <p14:creationId xmlns:p14="http://schemas.microsoft.com/office/powerpoint/2010/main" val="4129294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1955" y="15112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2117" y="-95779"/>
            <a:ext cx="9144000" cy="1143000"/>
          </a:xfrm>
        </p:spPr>
        <p:txBody>
          <a:bodyPr/>
          <a:lstStyle/>
          <a:p>
            <a:r>
              <a:rPr lang="en-US" b="0"/>
              <a:t>Availability</a:t>
            </a:r>
          </a:p>
        </p:txBody>
      </p:sp>
      <p:sp>
        <p:nvSpPr>
          <p:cNvPr id="4" name="Date Placeholder 3"/>
          <p:cNvSpPr>
            <a:spLocks noGrp="1"/>
          </p:cNvSpPr>
          <p:nvPr>
            <p:ph type="dt" sz="half" idx="10"/>
          </p:nvPr>
        </p:nvSpPr>
        <p:spPr/>
        <p:txBody>
          <a:bodyPr/>
          <a:lstStyle/>
          <a:p>
            <a:fld id="{3D204B18-9485-D74D-B2B3-6C26E88E40BB}" type="datetime1">
              <a:rPr lang="en-AU"/>
              <a:pPr/>
              <a:t>2/5/18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24</a:t>
            </a:fld>
            <a:endParaRPr lang="en-US"/>
          </a:p>
        </p:txBody>
      </p:sp>
      <p:cxnSp>
        <p:nvCxnSpPr>
          <p:cNvPr id="55" name="Straight Connector 54"/>
          <p:cNvCxnSpPr/>
          <p:nvPr/>
        </p:nvCxnSpPr>
        <p:spPr>
          <a:xfrm>
            <a:off x="1947331"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2709" y="1573655"/>
            <a:ext cx="1904981" cy="830997"/>
          </a:xfrm>
          <a:prstGeom prst="rect">
            <a:avLst/>
          </a:prstGeom>
          <a:noFill/>
        </p:spPr>
        <p:txBody>
          <a:bodyPr wrap="square" rtlCol="0">
            <a:spAutoFit/>
          </a:bodyPr>
          <a:lstStyle/>
          <a:p>
            <a:pPr algn="r"/>
            <a:r>
              <a:rPr lang="en-US" sz="2400" b="1">
                <a:solidFill>
                  <a:srgbClr val="1F497D">
                    <a:lumMod val="75000"/>
                  </a:srgbClr>
                </a:solidFill>
                <a:latin typeface="Abadi MT Condensed Extra Bold"/>
                <a:cs typeface="Abadi MT Condensed Extra Bold"/>
              </a:rPr>
              <a:t>AVAILABILITY DESIGN</a:t>
            </a:r>
            <a:endParaRPr lang="en-US">
              <a:solidFill>
                <a:schemeClr val="tx2">
                  <a:lumMod val="75000"/>
                </a:schemeClr>
              </a:solidFill>
              <a:latin typeface="Abadi MT Condensed Extra Bold"/>
              <a:cs typeface="Abadi MT Condensed Extra Bold"/>
            </a:endParaRPr>
          </a:p>
        </p:txBody>
      </p:sp>
      <p:sp>
        <p:nvSpPr>
          <p:cNvPr id="58" name="TextBox 57"/>
          <p:cNvSpPr txBox="1"/>
          <p:nvPr/>
        </p:nvSpPr>
        <p:spPr>
          <a:xfrm>
            <a:off x="2019294" y="1553624"/>
            <a:ext cx="7124706" cy="2226250"/>
          </a:xfrm>
          <a:prstGeom prst="rect">
            <a:avLst/>
          </a:prstGeom>
          <a:noFill/>
        </p:spPr>
        <p:txBody>
          <a:bodyPr wrap="square" rtlCol="0">
            <a:spAutoFit/>
          </a:bodyPr>
          <a:lstStyle/>
          <a:p>
            <a:r>
              <a:rPr lang="en-US" sz="3000">
                <a:latin typeface="Abadi MT Condensed Light"/>
                <a:cs typeface="Abadi MT Condensed Light"/>
              </a:rPr>
              <a:t>Multi-tenancy considerations</a:t>
            </a:r>
          </a:p>
          <a:p>
            <a:pPr lvl="0">
              <a:spcBef>
                <a:spcPts val="1000"/>
              </a:spcBef>
            </a:pPr>
            <a:r>
              <a:rPr lang="en-US" sz="2300" i="1">
                <a:solidFill>
                  <a:prstClr val="black">
                    <a:lumMod val="65000"/>
                    <a:lumOff val="35000"/>
                  </a:prstClr>
                </a:solidFill>
                <a:latin typeface="Abadi MT Condensed Light"/>
                <a:cs typeface="Abadi MT Condensed Light"/>
              </a:rPr>
              <a:t>Availability can be offered with different degrees, but even defining a formula could be difficult for complex systems. A better approach is to concentrate on “service features”.</a:t>
            </a:r>
          </a:p>
          <a:p>
            <a:pPr lvl="0">
              <a:spcBef>
                <a:spcPts val="1000"/>
              </a:spcBef>
            </a:pPr>
            <a:r>
              <a:rPr lang="en-US" sz="2300" i="1">
                <a:solidFill>
                  <a:prstClr val="black">
                    <a:lumMod val="65000"/>
                    <a:lumOff val="35000"/>
                  </a:prstClr>
                </a:solidFill>
                <a:latin typeface="Abadi MT Condensed Light"/>
                <a:cs typeface="Abadi MT Condensed Light"/>
              </a:rPr>
              <a:t>For instance we could have:</a:t>
            </a:r>
          </a:p>
        </p:txBody>
      </p:sp>
      <p:grpSp>
        <p:nvGrpSpPr>
          <p:cNvPr id="34" name="Group 33"/>
          <p:cNvGrpSpPr/>
          <p:nvPr/>
        </p:nvGrpSpPr>
        <p:grpSpPr>
          <a:xfrm>
            <a:off x="567268" y="3847892"/>
            <a:ext cx="8576733" cy="741037"/>
            <a:chOff x="228588" y="5024809"/>
            <a:chExt cx="8576733" cy="741037"/>
          </a:xfrm>
        </p:grpSpPr>
        <p:grpSp>
          <p:nvGrpSpPr>
            <p:cNvPr id="35" name="Group 34"/>
            <p:cNvGrpSpPr/>
            <p:nvPr/>
          </p:nvGrpSpPr>
          <p:grpSpPr>
            <a:xfrm>
              <a:off x="228588" y="5024809"/>
              <a:ext cx="8576733" cy="741037"/>
              <a:chOff x="749288" y="5016343"/>
              <a:chExt cx="8576733" cy="741037"/>
            </a:xfrm>
          </p:grpSpPr>
          <p:grpSp>
            <p:nvGrpSpPr>
              <p:cNvPr id="37" name="Group 36"/>
              <p:cNvGrpSpPr/>
              <p:nvPr/>
            </p:nvGrpSpPr>
            <p:grpSpPr>
              <a:xfrm>
                <a:off x="749288" y="5016343"/>
                <a:ext cx="8576733" cy="741037"/>
                <a:chOff x="541639" y="5261581"/>
                <a:chExt cx="8576733" cy="741037"/>
              </a:xfrm>
            </p:grpSpPr>
            <p:sp>
              <p:nvSpPr>
                <p:cNvPr id="41" name="Rectangle 40"/>
                <p:cNvSpPr/>
                <p:nvPr/>
              </p:nvSpPr>
              <p:spPr>
                <a:xfrm>
                  <a:off x="1925952" y="5261581"/>
                  <a:ext cx="7192420" cy="741037"/>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541639" y="5270046"/>
                  <a:ext cx="1382900" cy="724105"/>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8" name="TextBox 37"/>
              <p:cNvSpPr txBox="1"/>
              <p:nvPr/>
            </p:nvSpPr>
            <p:spPr>
              <a:xfrm>
                <a:off x="2159982" y="5137165"/>
                <a:ext cx="5955306" cy="492443"/>
              </a:xfrm>
              <a:prstGeom prst="rect">
                <a:avLst/>
              </a:prstGeom>
              <a:noFill/>
            </p:spPr>
            <p:txBody>
              <a:bodyPr wrap="square" lIns="108000" tIns="0" rIns="108000" bIns="0" rtlCol="0" anchor="t" anchorCtr="0">
                <a:spAutoFit/>
              </a:bodyPr>
              <a:lstStyle/>
              <a:p>
                <a:r>
                  <a:rPr lang="en-US" sz="1600" i="1" dirty="0">
                    <a:solidFill>
                      <a:schemeClr val="accent1">
                        <a:lumMod val="75000"/>
                      </a:schemeClr>
                    </a:solidFill>
                    <a:latin typeface="Abadi MT Condensed Light"/>
                    <a:cs typeface="Abadi MT Condensed Light"/>
                  </a:rPr>
                  <a:t>The storage is replicated into a different datacenters, front-end and worker nodes and associated queues are deployed with N+M (M&gt;1) redundancy.</a:t>
                </a:r>
              </a:p>
            </p:txBody>
          </p:sp>
        </p:grpSp>
        <p:sp>
          <p:nvSpPr>
            <p:cNvPr id="36" name="TextBox 35"/>
            <p:cNvSpPr txBox="1"/>
            <p:nvPr/>
          </p:nvSpPr>
          <p:spPr>
            <a:xfrm>
              <a:off x="659109" y="5042794"/>
              <a:ext cx="922389" cy="707886"/>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sz="2000">
                  <a:solidFill>
                    <a:schemeClr val="accent1">
                      <a:lumMod val="20000"/>
                      <a:lumOff val="80000"/>
                    </a:schemeClr>
                  </a:solidFill>
                  <a:latin typeface="Abadi MT Condensed Extra Bold"/>
                  <a:cs typeface="Abadi MT Condensed Extra Bold"/>
                </a:rPr>
                <a:t>“GOLD” SERVICE</a:t>
              </a:r>
            </a:p>
          </p:txBody>
        </p:sp>
      </p:grpSp>
      <p:grpSp>
        <p:nvGrpSpPr>
          <p:cNvPr id="43" name="Group 42"/>
          <p:cNvGrpSpPr/>
          <p:nvPr/>
        </p:nvGrpSpPr>
        <p:grpSpPr>
          <a:xfrm>
            <a:off x="567267" y="4656575"/>
            <a:ext cx="8575146" cy="736745"/>
            <a:chOff x="228594" y="2946241"/>
            <a:chExt cx="8575146" cy="736745"/>
          </a:xfrm>
        </p:grpSpPr>
        <p:sp>
          <p:nvSpPr>
            <p:cNvPr id="44" name="Rectangle 43"/>
            <p:cNvSpPr/>
            <p:nvPr/>
          </p:nvSpPr>
          <p:spPr>
            <a:xfrm>
              <a:off x="1606551" y="2946243"/>
              <a:ext cx="7197189" cy="736743"/>
            </a:xfrm>
            <a:prstGeom prst="rect">
              <a:avLst/>
            </a:prstGeom>
            <a:solidFill>
              <a:schemeClr val="accent4">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228594" y="2946241"/>
              <a:ext cx="1382893" cy="736745"/>
            </a:xfrm>
            <a:prstGeom prst="rect">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TextBox 49"/>
            <p:cNvSpPr txBox="1"/>
            <p:nvPr/>
          </p:nvSpPr>
          <p:spPr>
            <a:xfrm>
              <a:off x="1607531" y="3039547"/>
              <a:ext cx="5978596" cy="492443"/>
            </a:xfrm>
            <a:prstGeom prst="rect">
              <a:avLst/>
            </a:prstGeom>
            <a:noFill/>
          </p:spPr>
          <p:txBody>
            <a:bodyPr wrap="square" lIns="108000" tIns="0" rIns="108000" bIns="0" rtlCol="0" anchor="t" anchorCtr="0">
              <a:spAutoFit/>
            </a:bodyPr>
            <a:lstStyle>
              <a:defPPr>
                <a:defRPr lang="en-US"/>
              </a:defPPr>
              <a:lvl1pPr>
                <a:spcAft>
                  <a:spcPts val="600"/>
                </a:spcAft>
                <a:defRPr i="1">
                  <a:solidFill>
                    <a:srgbClr val="B27979"/>
                  </a:solidFill>
                  <a:latin typeface="Abadi MT Condensed Light"/>
                  <a:cs typeface="Abadi MT Condensed Light"/>
                </a:defRPr>
              </a:lvl1pPr>
            </a:lstStyle>
            <a:p>
              <a:r>
                <a:rPr lang="en-US" sz="1600" dirty="0">
                  <a:solidFill>
                    <a:schemeClr val="accent4">
                      <a:lumMod val="75000"/>
                    </a:schemeClr>
                  </a:solidFill>
                </a:rPr>
                <a:t>The storage is replicated into a different datacenter at a specified interval, front-end and worker nodes and queues are deployed with N+1 redundancy.</a:t>
              </a:r>
            </a:p>
          </p:txBody>
        </p:sp>
        <p:sp>
          <p:nvSpPr>
            <p:cNvPr id="51" name="TextBox 50"/>
            <p:cNvSpPr txBox="1"/>
            <p:nvPr/>
          </p:nvSpPr>
          <p:spPr>
            <a:xfrm>
              <a:off x="389461" y="2966343"/>
              <a:ext cx="1217438" cy="707886"/>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sz="2000">
                  <a:solidFill>
                    <a:schemeClr val="accent4">
                      <a:lumMod val="20000"/>
                      <a:lumOff val="80000"/>
                    </a:schemeClr>
                  </a:solidFill>
                  <a:latin typeface="Abadi MT Condensed Extra Bold"/>
                  <a:cs typeface="Abadi MT Condensed Extra Bold"/>
                </a:rPr>
                <a:t>“SILVER” SERVICE</a:t>
              </a:r>
            </a:p>
          </p:txBody>
        </p:sp>
      </p:grpSp>
      <p:grpSp>
        <p:nvGrpSpPr>
          <p:cNvPr id="52" name="Group 51"/>
          <p:cNvGrpSpPr/>
          <p:nvPr/>
        </p:nvGrpSpPr>
        <p:grpSpPr>
          <a:xfrm>
            <a:off x="567268" y="5473571"/>
            <a:ext cx="8576732" cy="783308"/>
            <a:chOff x="224368" y="4000299"/>
            <a:chExt cx="8576732" cy="783308"/>
          </a:xfrm>
        </p:grpSpPr>
        <p:sp>
          <p:nvSpPr>
            <p:cNvPr id="54" name="Rectangle 53"/>
            <p:cNvSpPr/>
            <p:nvPr/>
          </p:nvSpPr>
          <p:spPr>
            <a:xfrm>
              <a:off x="1600200" y="4008766"/>
              <a:ext cx="7200900" cy="774841"/>
            </a:xfrm>
            <a:prstGeom prst="rect">
              <a:avLst/>
            </a:prstGeom>
            <a:solidFill>
              <a:schemeClr val="accent2">
                <a:lumMod val="20000"/>
                <a:lumOff val="80000"/>
                <a:alpha val="80000"/>
              </a:schemeClr>
            </a:solidFill>
            <a:ln>
              <a:solidFill>
                <a:schemeClr val="accent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p:cNvSpPr txBox="1"/>
            <p:nvPr/>
          </p:nvSpPr>
          <p:spPr>
            <a:xfrm>
              <a:off x="1609495" y="4152360"/>
              <a:ext cx="5887738" cy="492443"/>
            </a:xfrm>
            <a:prstGeom prst="rect">
              <a:avLst/>
            </a:prstGeom>
            <a:noFill/>
          </p:spPr>
          <p:txBody>
            <a:bodyPr wrap="square" lIns="108000" tIns="0" rIns="108000" bIns="0" rtlCol="0" anchor="t" anchorCtr="0">
              <a:spAutoFit/>
            </a:bodyPr>
            <a:lstStyle>
              <a:defPPr>
                <a:defRPr lang="en-US"/>
              </a:defPPr>
              <a:lvl1pPr>
                <a:spcAft>
                  <a:spcPts val="600"/>
                </a:spcAft>
                <a:defRPr i="1">
                  <a:solidFill>
                    <a:schemeClr val="accent5">
                      <a:lumMod val="75000"/>
                    </a:schemeClr>
                  </a:solidFill>
                  <a:latin typeface="Abadi MT Condensed Light"/>
                  <a:cs typeface="Abadi MT Condensed Light"/>
                </a:defRPr>
              </a:lvl1pPr>
            </a:lstStyle>
            <a:p>
              <a:r>
                <a:rPr lang="en-US" sz="1600" dirty="0">
                  <a:solidFill>
                    <a:srgbClr val="9E3A3A"/>
                  </a:solidFill>
                </a:rPr>
                <a:t>The storage is backed-up only, no replicas and front-end and worker nodes and queues are deployed without redundancy.</a:t>
              </a:r>
            </a:p>
          </p:txBody>
        </p:sp>
        <p:sp>
          <p:nvSpPr>
            <p:cNvPr id="59" name="Rectangle 58"/>
            <p:cNvSpPr/>
            <p:nvPr/>
          </p:nvSpPr>
          <p:spPr>
            <a:xfrm>
              <a:off x="224368" y="4000299"/>
              <a:ext cx="1380068" cy="783308"/>
            </a:xfrm>
            <a:prstGeom prst="rect">
              <a:avLst/>
            </a:prstGeom>
            <a:solidFill>
              <a:srgbClr val="953735">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665459" y="4009860"/>
              <a:ext cx="922389" cy="707886"/>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sz="2000">
                  <a:solidFill>
                    <a:schemeClr val="accent2">
                      <a:lumMod val="20000"/>
                      <a:lumOff val="80000"/>
                    </a:schemeClr>
                  </a:solidFill>
                  <a:latin typeface="Abadi MT Condensed Extra Bold"/>
                  <a:cs typeface="Abadi MT Condensed Extra Bold"/>
                </a:rPr>
                <a:t>“RUBY” SERVICE</a:t>
              </a:r>
            </a:p>
          </p:txBody>
        </p:sp>
      </p:grpSp>
      <p:sp>
        <p:nvSpPr>
          <p:cNvPr id="62" name="TextBox 61"/>
          <p:cNvSpPr txBox="1"/>
          <p:nvPr/>
        </p:nvSpPr>
        <p:spPr>
          <a:xfrm>
            <a:off x="7543803" y="4130545"/>
            <a:ext cx="1608667" cy="307777"/>
          </a:xfrm>
          <a:prstGeom prst="rect">
            <a:avLst/>
          </a:prstGeom>
          <a:noFill/>
        </p:spPr>
        <p:txBody>
          <a:bodyPr wrap="square" rtlCol="0">
            <a:spAutoFit/>
          </a:bodyPr>
          <a:lstStyle/>
          <a:p>
            <a:pPr algn="r"/>
            <a:r>
              <a:rPr lang="en-US" sz="1400" b="1">
                <a:solidFill>
                  <a:srgbClr val="6188B5"/>
                </a:solidFill>
                <a:latin typeface="Abadi MT Condensed Extra Bold"/>
                <a:cs typeface="Abadi MT Condensed Extra Bold"/>
              </a:rPr>
              <a:t>MOST EXPENSIVE</a:t>
            </a:r>
            <a:endParaRPr lang="en-US" sz="1400">
              <a:solidFill>
                <a:srgbClr val="6188B5"/>
              </a:solidFill>
              <a:latin typeface="Abadi MT Condensed Extra Bold"/>
              <a:cs typeface="Abadi MT Condensed Extra Bold"/>
            </a:endParaRPr>
          </a:p>
        </p:txBody>
      </p:sp>
      <p:sp>
        <p:nvSpPr>
          <p:cNvPr id="63" name="TextBox 62"/>
          <p:cNvSpPr txBox="1"/>
          <p:nvPr/>
        </p:nvSpPr>
        <p:spPr>
          <a:xfrm>
            <a:off x="7535333" y="5747677"/>
            <a:ext cx="1608667" cy="307777"/>
          </a:xfrm>
          <a:prstGeom prst="rect">
            <a:avLst/>
          </a:prstGeom>
          <a:noFill/>
        </p:spPr>
        <p:txBody>
          <a:bodyPr wrap="square" rtlCol="0">
            <a:spAutoFit/>
          </a:bodyPr>
          <a:lstStyle/>
          <a:p>
            <a:pPr algn="r"/>
            <a:r>
              <a:rPr lang="en-US" sz="1400" b="1">
                <a:solidFill>
                  <a:schemeClr val="accent2">
                    <a:lumMod val="75000"/>
                  </a:schemeClr>
                </a:solidFill>
                <a:latin typeface="Abadi MT Condensed Extra Bold"/>
                <a:cs typeface="Abadi MT Condensed Extra Bold"/>
              </a:rPr>
              <a:t>LEAST EXPENSIVE</a:t>
            </a:r>
            <a:endParaRPr lang="en-US" sz="1400">
              <a:solidFill>
                <a:schemeClr val="accent2">
                  <a:lumMod val="75000"/>
                </a:schemeClr>
              </a:solidFill>
              <a:latin typeface="Abadi MT Condensed Extra Bold"/>
              <a:cs typeface="Abadi MT Condensed Extra Bold"/>
            </a:endParaRPr>
          </a:p>
        </p:txBody>
      </p:sp>
    </p:spTree>
    <p:extLst>
      <p:ext uri="{BB962C8B-B14F-4D97-AF65-F5344CB8AC3E}">
        <p14:creationId xmlns:p14="http://schemas.microsoft.com/office/powerpoint/2010/main" val="28583378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1955" y="15112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2117" y="-95779"/>
            <a:ext cx="9144000" cy="1143000"/>
          </a:xfrm>
        </p:spPr>
        <p:txBody>
          <a:bodyPr/>
          <a:lstStyle/>
          <a:p>
            <a:r>
              <a:rPr lang="en-US" b="0"/>
              <a:t>Availability</a:t>
            </a:r>
          </a:p>
        </p:txBody>
      </p:sp>
      <p:sp>
        <p:nvSpPr>
          <p:cNvPr id="4" name="Date Placeholder 3"/>
          <p:cNvSpPr>
            <a:spLocks noGrp="1"/>
          </p:cNvSpPr>
          <p:nvPr>
            <p:ph type="dt" sz="half" idx="10"/>
          </p:nvPr>
        </p:nvSpPr>
        <p:spPr/>
        <p:txBody>
          <a:bodyPr/>
          <a:lstStyle/>
          <a:p>
            <a:fld id="{3D204B18-9485-D74D-B2B3-6C26E88E40BB}" type="datetime1">
              <a:rPr lang="en-AU"/>
              <a:pPr/>
              <a:t>2/5/18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25</a:t>
            </a:fld>
            <a:endParaRPr lang="en-US"/>
          </a:p>
        </p:txBody>
      </p:sp>
      <p:cxnSp>
        <p:nvCxnSpPr>
          <p:cNvPr id="55" name="Straight Connector 54"/>
          <p:cNvCxnSpPr/>
          <p:nvPr/>
        </p:nvCxnSpPr>
        <p:spPr>
          <a:xfrm>
            <a:off x="1947331"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2709" y="1573655"/>
            <a:ext cx="1904981" cy="830997"/>
          </a:xfrm>
          <a:prstGeom prst="rect">
            <a:avLst/>
          </a:prstGeom>
          <a:noFill/>
        </p:spPr>
        <p:txBody>
          <a:bodyPr wrap="square" rtlCol="0">
            <a:spAutoFit/>
          </a:bodyPr>
          <a:lstStyle/>
          <a:p>
            <a:pPr algn="r"/>
            <a:r>
              <a:rPr lang="en-US" sz="2400" b="1">
                <a:solidFill>
                  <a:srgbClr val="1F497D">
                    <a:lumMod val="75000"/>
                  </a:srgbClr>
                </a:solidFill>
                <a:latin typeface="Abadi MT Condensed Extra Bold"/>
                <a:cs typeface="Abadi MT Condensed Extra Bold"/>
              </a:rPr>
              <a:t>AVAILABILITY DESIGN</a:t>
            </a:r>
            <a:endParaRPr lang="en-US">
              <a:solidFill>
                <a:schemeClr val="tx2">
                  <a:lumMod val="75000"/>
                </a:schemeClr>
              </a:solidFill>
              <a:latin typeface="Abadi MT Condensed Extra Bold"/>
              <a:cs typeface="Abadi MT Condensed Extra Bold"/>
            </a:endParaRPr>
          </a:p>
        </p:txBody>
      </p:sp>
      <p:sp>
        <p:nvSpPr>
          <p:cNvPr id="58" name="TextBox 57"/>
          <p:cNvSpPr txBox="1"/>
          <p:nvPr/>
        </p:nvSpPr>
        <p:spPr>
          <a:xfrm>
            <a:off x="2019294" y="1553624"/>
            <a:ext cx="7124706" cy="2580194"/>
          </a:xfrm>
          <a:prstGeom prst="rect">
            <a:avLst/>
          </a:prstGeom>
          <a:noFill/>
        </p:spPr>
        <p:txBody>
          <a:bodyPr wrap="square" rtlCol="0">
            <a:spAutoFit/>
          </a:bodyPr>
          <a:lstStyle/>
          <a:p>
            <a:r>
              <a:rPr lang="en-US" sz="3000">
                <a:latin typeface="Abadi MT Condensed Light"/>
                <a:cs typeface="Abadi MT Condensed Light"/>
              </a:rPr>
              <a:t>Multi-tenancy considerations</a:t>
            </a:r>
          </a:p>
          <a:p>
            <a:pPr lvl="0">
              <a:spcBef>
                <a:spcPts val="1000"/>
              </a:spcBef>
            </a:pPr>
            <a:r>
              <a:rPr lang="en-US" sz="2300" i="1">
                <a:solidFill>
                  <a:prstClr val="black">
                    <a:lumMod val="65000"/>
                    <a:lumOff val="35000"/>
                  </a:prstClr>
                </a:solidFill>
                <a:latin typeface="Abadi MT Condensed Light"/>
                <a:cs typeface="Abadi MT Condensed Light"/>
              </a:rPr>
              <a:t>The service tiers defined previously imply that we handle separately our tenant groups and map them onto the corresponding application deployment according to agreed service level.</a:t>
            </a:r>
          </a:p>
          <a:p>
            <a:pPr lvl="0">
              <a:spcBef>
                <a:spcPts val="1000"/>
              </a:spcBef>
            </a:pPr>
            <a:r>
              <a:rPr lang="en-US" sz="2300" i="1">
                <a:solidFill>
                  <a:prstClr val="black">
                    <a:lumMod val="65000"/>
                    <a:lumOff val="35000"/>
                  </a:prstClr>
                </a:solidFill>
                <a:latin typeface="Abadi MT Condensed Light"/>
                <a:cs typeface="Abadi MT Condensed Light"/>
              </a:rPr>
              <a:t>This enables us to implement different scaling policies per group of tenants.</a:t>
            </a:r>
          </a:p>
        </p:txBody>
      </p:sp>
      <p:grpSp>
        <p:nvGrpSpPr>
          <p:cNvPr id="29" name="Group 28"/>
          <p:cNvGrpSpPr/>
          <p:nvPr/>
        </p:nvGrpSpPr>
        <p:grpSpPr>
          <a:xfrm>
            <a:off x="914400" y="4322105"/>
            <a:ext cx="8229600" cy="1706192"/>
            <a:chOff x="914400" y="3996108"/>
            <a:chExt cx="8229600" cy="1706192"/>
          </a:xfrm>
        </p:grpSpPr>
        <p:grpSp>
          <p:nvGrpSpPr>
            <p:cNvPr id="30" name="Group 29"/>
            <p:cNvGrpSpPr/>
            <p:nvPr/>
          </p:nvGrpSpPr>
          <p:grpSpPr>
            <a:xfrm>
              <a:off x="914400" y="3996108"/>
              <a:ext cx="8229600" cy="1706192"/>
              <a:chOff x="571500" y="5024808"/>
              <a:chExt cx="8229600" cy="1706192"/>
            </a:xfrm>
          </p:grpSpPr>
          <p:sp>
            <p:nvSpPr>
              <p:cNvPr id="33" name="Rectangle 32"/>
              <p:cNvSpPr/>
              <p:nvPr/>
            </p:nvSpPr>
            <p:spPr>
              <a:xfrm>
                <a:off x="1612900" y="5024810"/>
                <a:ext cx="7188200" cy="1680790"/>
              </a:xfrm>
              <a:prstGeom prst="rect">
                <a:avLst/>
              </a:prstGeom>
              <a:solidFill>
                <a:srgbClr val="DAE8C1">
                  <a:alpha val="80000"/>
                </a:srgbClr>
              </a:solidFill>
              <a:ln>
                <a:solidFill>
                  <a:srgbClr val="DAE8C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1579810" y="5128942"/>
                <a:ext cx="5538540" cy="338554"/>
              </a:xfrm>
              <a:prstGeom prst="rect">
                <a:avLst/>
              </a:prstGeom>
              <a:noFill/>
            </p:spPr>
            <p:txBody>
              <a:bodyPr wrap="square" lIns="0" tIns="0" rIns="108000" bIns="0" rtlCol="0" anchor="t" anchorCtr="0">
                <a:spAutoFit/>
              </a:bodyPr>
              <a:lstStyle>
                <a:defPPr>
                  <a:defRPr lang="en-US"/>
                </a:defPPr>
                <a:lvl1pPr marL="1440000" indent="-1285200">
                  <a:defRPr sz="2200">
                    <a:solidFill>
                      <a:schemeClr val="accent3">
                        <a:lumMod val="50000"/>
                      </a:schemeClr>
                    </a:solidFill>
                    <a:latin typeface="Abadi MT Condensed Light"/>
                    <a:cs typeface="Abadi MT Condensed Light"/>
                  </a:defRPr>
                </a:lvl1pPr>
              </a:lstStyle>
              <a:p>
                <a:r>
                  <a:rPr lang="en-US" dirty="0"/>
                  <a:t>FAILURES UNDER CONTROL AND MULTI-TENANCY</a:t>
                </a:r>
              </a:p>
            </p:txBody>
          </p:sp>
          <p:sp>
            <p:nvSpPr>
              <p:cNvPr id="42" name="Rectangle 41"/>
              <p:cNvSpPr/>
              <p:nvPr/>
            </p:nvSpPr>
            <p:spPr>
              <a:xfrm>
                <a:off x="571500" y="5024808"/>
                <a:ext cx="1039987" cy="1706192"/>
              </a:xfrm>
              <a:prstGeom prst="rect">
                <a:avLst/>
              </a:prstGeom>
              <a:solidFill>
                <a:srgbClr val="77933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1639281" y="5552044"/>
                <a:ext cx="7034819" cy="984885"/>
              </a:xfrm>
              <a:prstGeom prst="rect">
                <a:avLst/>
              </a:prstGeom>
              <a:noFill/>
            </p:spPr>
            <p:txBody>
              <a:bodyPr wrap="square" lIns="108000" tIns="0" rIns="108000" bIns="0" rtlCol="0" anchor="t" anchorCtr="0">
                <a:spAutoFit/>
              </a:bodyPr>
              <a:lstStyle/>
              <a:p>
                <a:r>
                  <a:rPr lang="en-US" sz="1600" i="1" dirty="0">
                    <a:solidFill>
                      <a:srgbClr val="586E2E"/>
                    </a:solidFill>
                    <a:latin typeface="Abadi MT Condensed Light"/>
                    <a:cs typeface="Abadi MT Condensed Light"/>
                  </a:rPr>
                  <a:t>The differentiation among service tiers primarily applies to support, prevent, and address failures that we cannot fully control. In principle, for the failures that we can fully control, it is our intent to remove them for all tenants (i.e. code-related) unless this does imply additional and not reasonable charges.</a:t>
                </a:r>
              </a:p>
            </p:txBody>
          </p:sp>
        </p:grpSp>
        <p:sp>
          <p:nvSpPr>
            <p:cNvPr id="31" name="Oval 30"/>
            <p:cNvSpPr/>
            <p:nvPr/>
          </p:nvSpPr>
          <p:spPr>
            <a:xfrm>
              <a:off x="1130300" y="4203700"/>
              <a:ext cx="635000" cy="622300"/>
            </a:xfrm>
            <a:prstGeom prst="ellipse">
              <a:avLst/>
            </a:prstGeom>
            <a:solidFill>
              <a:schemeClr val="accent3">
                <a:lumMod val="20000"/>
                <a:lumOff val="80000"/>
                <a:alpha val="80000"/>
              </a:schemeClr>
            </a:solidFill>
            <a:ln w="3175" cmpd="sng">
              <a:solidFill>
                <a:schemeClr val="accent3">
                  <a:lumMod val="20000"/>
                  <a:lumOff val="80000"/>
                  <a:alpha val="80000"/>
                </a:schemeClr>
              </a:solidFill>
              <a:headEnd type="stealt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TextBox 31"/>
            <p:cNvSpPr txBox="1"/>
            <p:nvPr/>
          </p:nvSpPr>
          <p:spPr>
            <a:xfrm>
              <a:off x="1257300" y="4076700"/>
              <a:ext cx="389650" cy="830997"/>
            </a:xfrm>
            <a:prstGeom prst="rect">
              <a:avLst/>
            </a:prstGeom>
            <a:noFill/>
          </p:spPr>
          <p:txBody>
            <a:bodyPr wrap="none" rtlCol="0">
              <a:spAutoFit/>
            </a:bodyPr>
            <a:lstStyle/>
            <a:p>
              <a:r>
                <a:rPr lang="en-US" sz="4800">
                  <a:solidFill>
                    <a:schemeClr val="accent3">
                      <a:lumMod val="75000"/>
                    </a:schemeClr>
                  </a:solidFill>
                  <a:latin typeface="Arial Black"/>
                  <a:cs typeface="Arial Black"/>
                </a:rPr>
                <a:t>!</a:t>
              </a:r>
            </a:p>
          </p:txBody>
        </p:sp>
      </p:grpSp>
    </p:spTree>
    <p:extLst>
      <p:ext uri="{BB962C8B-B14F-4D97-AF65-F5344CB8AC3E}">
        <p14:creationId xmlns:p14="http://schemas.microsoft.com/office/powerpoint/2010/main" val="3317811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3F46CF-F35D-9048-B5C8-CC21AB4198F8}"/>
              </a:ext>
            </a:extLst>
          </p:cNvPr>
          <p:cNvSpPr>
            <a:spLocks noGrp="1"/>
          </p:cNvSpPr>
          <p:nvPr>
            <p:ph type="ctrTitle"/>
          </p:nvPr>
        </p:nvSpPr>
        <p:spPr/>
        <p:txBody>
          <a:bodyPr/>
          <a:lstStyle/>
          <a:p>
            <a:r>
              <a:rPr lang="en-US" dirty="0"/>
              <a:t>Questions?</a:t>
            </a:r>
          </a:p>
        </p:txBody>
      </p:sp>
      <p:sp>
        <p:nvSpPr>
          <p:cNvPr id="4" name="Subtitle 3">
            <a:extLst>
              <a:ext uri="{FF2B5EF4-FFF2-40B4-BE49-F238E27FC236}">
                <a16:creationId xmlns:a16="http://schemas.microsoft.com/office/drawing/2014/main" id="{37BB3DCC-5C7B-2E4F-8906-114931A9B2A7}"/>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754364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8467" y="15239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6350" y="-87312"/>
            <a:ext cx="9144000" cy="1143000"/>
          </a:xfrm>
        </p:spPr>
        <p:txBody>
          <a:bodyPr/>
          <a:lstStyle/>
          <a:p>
            <a:r>
              <a:rPr lang="en-US" b="0"/>
              <a:t>Availability</a:t>
            </a:r>
          </a:p>
        </p:txBody>
      </p:sp>
      <p:sp>
        <p:nvSpPr>
          <p:cNvPr id="4" name="Date Placeholder 3"/>
          <p:cNvSpPr>
            <a:spLocks noGrp="1"/>
          </p:cNvSpPr>
          <p:nvPr>
            <p:ph type="dt" sz="half" idx="10"/>
          </p:nvPr>
        </p:nvSpPr>
        <p:spPr/>
        <p:txBody>
          <a:bodyPr/>
          <a:lstStyle/>
          <a:p>
            <a:fld id="{3D204B18-9485-D74D-B2B3-6C26E88E40BB}" type="datetime1">
              <a:rPr lang="en-AU"/>
              <a:pPr/>
              <a:t>2/5/18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3</a:t>
            </a:fld>
            <a:endParaRPr lang="en-US"/>
          </a:p>
        </p:txBody>
      </p:sp>
      <p:cxnSp>
        <p:nvCxnSpPr>
          <p:cNvPr id="55" name="Straight Connector 54"/>
          <p:cNvCxnSpPr/>
          <p:nvPr/>
        </p:nvCxnSpPr>
        <p:spPr>
          <a:xfrm>
            <a:off x="1947331"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2709" y="1548255"/>
            <a:ext cx="1904981" cy="584776"/>
          </a:xfrm>
          <a:prstGeom prst="rect">
            <a:avLst/>
          </a:prstGeom>
          <a:noFill/>
        </p:spPr>
        <p:txBody>
          <a:bodyPr wrap="square" rtlCol="0">
            <a:spAutoFit/>
          </a:bodyPr>
          <a:lstStyle/>
          <a:p>
            <a:pPr algn="r"/>
            <a:r>
              <a:rPr lang="en-US" sz="3200" b="1">
                <a:solidFill>
                  <a:srgbClr val="1F497D">
                    <a:lumMod val="75000"/>
                  </a:srgbClr>
                </a:solidFill>
                <a:latin typeface="Abadi MT Condensed Extra Bold"/>
                <a:cs typeface="Abadi MT Condensed Extra Bold"/>
              </a:rPr>
              <a:t>CONCEPTS</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2019294" y="1553624"/>
            <a:ext cx="7124705" cy="553998"/>
          </a:xfrm>
          <a:prstGeom prst="rect">
            <a:avLst/>
          </a:prstGeom>
          <a:noFill/>
        </p:spPr>
        <p:txBody>
          <a:bodyPr wrap="square" rtlCol="0">
            <a:spAutoFit/>
          </a:bodyPr>
          <a:lstStyle/>
          <a:p>
            <a:r>
              <a:rPr lang="en-US" sz="3000">
                <a:latin typeface="Abadi MT Condensed Light"/>
                <a:cs typeface="Abadi MT Condensed Light"/>
              </a:rPr>
              <a:t>What is availability?</a:t>
            </a:r>
          </a:p>
        </p:txBody>
      </p:sp>
      <p:grpSp>
        <p:nvGrpSpPr>
          <p:cNvPr id="34" name="Group 33"/>
          <p:cNvGrpSpPr/>
          <p:nvPr/>
        </p:nvGrpSpPr>
        <p:grpSpPr>
          <a:xfrm>
            <a:off x="1193800" y="2400144"/>
            <a:ext cx="7950200" cy="1295556"/>
            <a:chOff x="1028700" y="4749644"/>
            <a:chExt cx="7950200" cy="1295556"/>
          </a:xfrm>
        </p:grpSpPr>
        <p:grpSp>
          <p:nvGrpSpPr>
            <p:cNvPr id="35" name="Group 34"/>
            <p:cNvGrpSpPr/>
            <p:nvPr/>
          </p:nvGrpSpPr>
          <p:grpSpPr>
            <a:xfrm>
              <a:off x="1028700" y="4749644"/>
              <a:ext cx="7950200" cy="1295556"/>
              <a:chOff x="850893" y="2946241"/>
              <a:chExt cx="7950200" cy="1295556"/>
            </a:xfrm>
          </p:grpSpPr>
          <p:sp>
            <p:nvSpPr>
              <p:cNvPr id="38" name="Rectangle 37"/>
              <p:cNvSpPr/>
              <p:nvPr/>
            </p:nvSpPr>
            <p:spPr>
              <a:xfrm>
                <a:off x="1606550" y="2946243"/>
                <a:ext cx="7194543" cy="1295554"/>
              </a:xfrm>
              <a:prstGeom prst="rect">
                <a:avLst/>
              </a:prstGeom>
              <a:solidFill>
                <a:schemeClr val="accent4">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1653894" y="2995340"/>
                <a:ext cx="6482566" cy="338554"/>
              </a:xfrm>
              <a:prstGeom prst="rect">
                <a:avLst/>
              </a:prstGeom>
              <a:noFill/>
            </p:spPr>
            <p:txBody>
              <a:bodyPr wrap="square" lIns="0" tIns="0" rIns="108000" bIns="0" rtlCol="0" anchor="t" anchorCtr="0">
                <a:spAutoFit/>
              </a:bodyPr>
              <a:lstStyle>
                <a:defPPr>
                  <a:defRPr lang="en-US"/>
                </a:defPPr>
                <a:lvl1pPr marL="180000">
                  <a:defRPr sz="2400">
                    <a:solidFill>
                      <a:srgbClr val="B27979"/>
                    </a:solidFill>
                    <a:latin typeface="Abadi MT Condensed Light"/>
                    <a:cs typeface="Abadi MT Condensed Light"/>
                  </a:defRPr>
                </a:lvl1pPr>
              </a:lstStyle>
              <a:p>
                <a:pPr marL="90488"/>
                <a:r>
                  <a:rPr lang="en-US" sz="2200" dirty="0">
                    <a:solidFill>
                      <a:schemeClr val="accent4">
                        <a:lumMod val="75000"/>
                      </a:schemeClr>
                    </a:solidFill>
                  </a:rPr>
                  <a:t>DEFINITION</a:t>
                </a:r>
              </a:p>
            </p:txBody>
          </p:sp>
          <p:sp>
            <p:nvSpPr>
              <p:cNvPr id="40" name="Rectangle 39"/>
              <p:cNvSpPr/>
              <p:nvPr/>
            </p:nvSpPr>
            <p:spPr>
              <a:xfrm>
                <a:off x="850893" y="2946241"/>
                <a:ext cx="760594" cy="1295556"/>
              </a:xfrm>
              <a:prstGeom prst="rect">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p:cNvSpPr txBox="1"/>
              <p:nvPr/>
            </p:nvSpPr>
            <p:spPr>
              <a:xfrm>
                <a:off x="1624465" y="3399392"/>
                <a:ext cx="7024228" cy="738664"/>
              </a:xfrm>
              <a:prstGeom prst="rect">
                <a:avLst/>
              </a:prstGeom>
              <a:noFill/>
            </p:spPr>
            <p:txBody>
              <a:bodyPr wrap="square" lIns="108000" tIns="0" rIns="108000" bIns="0" rtlCol="0" anchor="t" anchorCtr="0">
                <a:spAutoFit/>
              </a:bodyPr>
              <a:lstStyle>
                <a:defPPr>
                  <a:defRPr lang="en-US"/>
                </a:defPPr>
                <a:lvl1pPr>
                  <a:spcAft>
                    <a:spcPts val="600"/>
                  </a:spcAft>
                  <a:defRPr i="1">
                    <a:solidFill>
                      <a:srgbClr val="B27979"/>
                    </a:solidFill>
                    <a:latin typeface="Abadi MT Condensed Light"/>
                    <a:cs typeface="Abadi MT Condensed Light"/>
                  </a:defRPr>
                </a:lvl1pPr>
              </a:lstStyle>
              <a:p>
                <a:r>
                  <a:rPr lang="en-US" sz="1600" dirty="0">
                    <a:solidFill>
                      <a:schemeClr val="accent4">
                        <a:lumMod val="75000"/>
                      </a:schemeClr>
                    </a:solidFill>
                  </a:rPr>
                  <a:t>Availabilty is a measure of performance of a system, not in terms of speed or response time but in terms of service outage over time. Very often it is expressed as the proportion of time that the system is accessible and performs its function over a defined period.</a:t>
                </a:r>
              </a:p>
            </p:txBody>
          </p:sp>
        </p:grpSp>
        <p:sp>
          <p:nvSpPr>
            <p:cNvPr id="36" name="Oval 35"/>
            <p:cNvSpPr/>
            <p:nvPr/>
          </p:nvSpPr>
          <p:spPr>
            <a:xfrm>
              <a:off x="1155700" y="4902203"/>
              <a:ext cx="520700" cy="508000"/>
            </a:xfrm>
            <a:prstGeom prst="ellipse">
              <a:avLst/>
            </a:prstGeom>
            <a:solidFill>
              <a:schemeClr val="accent4">
                <a:lumMod val="20000"/>
                <a:lumOff val="80000"/>
              </a:schemeClr>
            </a:solidFill>
            <a:ln w="3175" cmpd="sng">
              <a:solidFill>
                <a:schemeClr val="accent4">
                  <a:lumMod val="20000"/>
                  <a:lumOff val="80000"/>
                </a:schemeClr>
              </a:solidFill>
              <a:headEnd type="stealth"/>
              <a:tailEnd type="stealth"/>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TextBox 36"/>
            <p:cNvSpPr txBox="1"/>
            <p:nvPr/>
          </p:nvSpPr>
          <p:spPr>
            <a:xfrm>
              <a:off x="1248831" y="4826003"/>
              <a:ext cx="338404" cy="646331"/>
            </a:xfrm>
            <a:prstGeom prst="rect">
              <a:avLst/>
            </a:prstGeom>
            <a:noFill/>
          </p:spPr>
          <p:txBody>
            <a:bodyPr wrap="none" rtlCol="0">
              <a:spAutoFit/>
            </a:bodyPr>
            <a:lstStyle/>
            <a:p>
              <a:r>
                <a:rPr lang="en-US" sz="3600">
                  <a:solidFill>
                    <a:srgbClr val="A495B8"/>
                  </a:solidFill>
                  <a:latin typeface="Arial Black"/>
                  <a:cs typeface="Arial Black"/>
                </a:rPr>
                <a:t>!</a:t>
              </a:r>
              <a:endParaRPr lang="en-US">
                <a:solidFill>
                  <a:srgbClr val="A495B8"/>
                </a:solidFill>
                <a:latin typeface="Arial Black"/>
                <a:cs typeface="Arial Black"/>
              </a:endParaRPr>
            </a:p>
          </p:txBody>
        </p:sp>
      </p:grpSp>
      <p:sp>
        <p:nvSpPr>
          <p:cNvPr id="3" name="Rectangle 2"/>
          <p:cNvSpPr/>
          <p:nvPr/>
        </p:nvSpPr>
        <p:spPr>
          <a:xfrm>
            <a:off x="1998134" y="3885348"/>
            <a:ext cx="6891866" cy="446276"/>
          </a:xfrm>
          <a:prstGeom prst="rect">
            <a:avLst/>
          </a:prstGeom>
        </p:spPr>
        <p:txBody>
          <a:bodyPr wrap="square">
            <a:spAutoFit/>
          </a:bodyPr>
          <a:lstStyle/>
          <a:p>
            <a:pPr lvl="0">
              <a:spcBef>
                <a:spcPts val="1000"/>
              </a:spcBef>
            </a:pPr>
            <a:r>
              <a:rPr lang="en-US" sz="2300" i="1">
                <a:solidFill>
                  <a:prstClr val="black">
                    <a:lumMod val="65000"/>
                    <a:lumOff val="35000"/>
                  </a:prstClr>
                </a:solidFill>
                <a:latin typeface="Abadi MT Condensed Light"/>
                <a:cs typeface="Abadi MT Condensed Light"/>
              </a:rPr>
              <a:t>Why do we care about availability?</a:t>
            </a:r>
          </a:p>
        </p:txBody>
      </p:sp>
      <p:grpSp>
        <p:nvGrpSpPr>
          <p:cNvPr id="43" name="Group 42"/>
          <p:cNvGrpSpPr/>
          <p:nvPr/>
        </p:nvGrpSpPr>
        <p:grpSpPr>
          <a:xfrm>
            <a:off x="1198036" y="4443159"/>
            <a:ext cx="7945964" cy="416704"/>
            <a:chOff x="897468" y="2388214"/>
            <a:chExt cx="7945964" cy="416704"/>
          </a:xfrm>
        </p:grpSpPr>
        <p:grpSp>
          <p:nvGrpSpPr>
            <p:cNvPr id="44" name="Group 43"/>
            <p:cNvGrpSpPr/>
            <p:nvPr/>
          </p:nvGrpSpPr>
          <p:grpSpPr>
            <a:xfrm>
              <a:off x="1006231" y="2395088"/>
              <a:ext cx="7837201" cy="409830"/>
              <a:chOff x="1006231" y="2570930"/>
              <a:chExt cx="7837201" cy="409830"/>
            </a:xfrm>
          </p:grpSpPr>
          <p:sp>
            <p:nvSpPr>
              <p:cNvPr id="47" name="Rectangle 46"/>
              <p:cNvSpPr/>
              <p:nvPr/>
            </p:nvSpPr>
            <p:spPr>
              <a:xfrm>
                <a:off x="1006231" y="2570930"/>
                <a:ext cx="7837201" cy="409830"/>
              </a:xfrm>
              <a:prstGeom prst="rect">
                <a:avLst/>
              </a:prstGeom>
              <a:solidFill>
                <a:schemeClr val="accent6">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TextBox 47"/>
              <p:cNvSpPr txBox="1"/>
              <p:nvPr/>
            </p:nvSpPr>
            <p:spPr>
              <a:xfrm>
                <a:off x="1655223" y="2602380"/>
                <a:ext cx="6413500" cy="307777"/>
              </a:xfrm>
              <a:prstGeom prst="rect">
                <a:avLst/>
              </a:prstGeom>
              <a:noFill/>
            </p:spPr>
            <p:txBody>
              <a:bodyPr wrap="square" lIns="0" tIns="0" rIns="108000" bIns="0" rtlCol="0" anchor="t" anchorCtr="0">
                <a:spAutoFit/>
              </a:bodyPr>
              <a:lstStyle/>
              <a:p>
                <a:pPr marL="180000"/>
                <a:r>
                  <a:rPr lang="en-US" sz="2000" dirty="0">
                    <a:solidFill>
                      <a:srgbClr val="B27979"/>
                    </a:solidFill>
                    <a:latin typeface="Abadi MT Condensed Light"/>
                    <a:cs typeface="Abadi MT Condensed Light"/>
                  </a:rPr>
                  <a:t>AVAILABILITY HAS A DIRECT IMPACT ON USER EXPERIENCE</a:t>
                </a:r>
              </a:p>
            </p:txBody>
          </p:sp>
        </p:grpSp>
        <p:sp>
          <p:nvSpPr>
            <p:cNvPr id="45" name="Rectangle 44"/>
            <p:cNvSpPr/>
            <p:nvPr/>
          </p:nvSpPr>
          <p:spPr>
            <a:xfrm>
              <a:off x="897468" y="2388214"/>
              <a:ext cx="753521" cy="416704"/>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1024446" y="2401605"/>
              <a:ext cx="618075" cy="400110"/>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sz="2000"/>
                <a:t>01</a:t>
              </a:r>
              <a:endParaRPr lang="en-US" sz="2400"/>
            </a:p>
          </p:txBody>
        </p:sp>
      </p:grpSp>
      <p:grpSp>
        <p:nvGrpSpPr>
          <p:cNvPr id="49" name="Group 48"/>
          <p:cNvGrpSpPr/>
          <p:nvPr/>
        </p:nvGrpSpPr>
        <p:grpSpPr>
          <a:xfrm>
            <a:off x="1198023" y="4918950"/>
            <a:ext cx="7945977" cy="423516"/>
            <a:chOff x="1168399" y="3858871"/>
            <a:chExt cx="7945977" cy="423516"/>
          </a:xfrm>
        </p:grpSpPr>
        <p:grpSp>
          <p:nvGrpSpPr>
            <p:cNvPr id="50" name="Group 49"/>
            <p:cNvGrpSpPr/>
            <p:nvPr/>
          </p:nvGrpSpPr>
          <p:grpSpPr>
            <a:xfrm>
              <a:off x="1202267" y="3858871"/>
              <a:ext cx="7912109" cy="415049"/>
              <a:chOff x="1966612" y="3053241"/>
              <a:chExt cx="7415731" cy="667892"/>
            </a:xfrm>
          </p:grpSpPr>
          <p:sp>
            <p:nvSpPr>
              <p:cNvPr id="81" name="Rectangle 80"/>
              <p:cNvSpPr/>
              <p:nvPr/>
            </p:nvSpPr>
            <p:spPr>
              <a:xfrm>
                <a:off x="1966612" y="3053241"/>
                <a:ext cx="7415731" cy="667892"/>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TextBox 81"/>
              <p:cNvSpPr txBox="1"/>
              <p:nvPr/>
            </p:nvSpPr>
            <p:spPr>
              <a:xfrm>
                <a:off x="2645405" y="3140908"/>
                <a:ext cx="6665518" cy="495271"/>
              </a:xfrm>
              <a:prstGeom prst="rect">
                <a:avLst/>
              </a:prstGeom>
              <a:noFill/>
            </p:spPr>
            <p:txBody>
              <a:bodyPr wrap="square" lIns="0" tIns="0" rIns="108000" bIns="0" rtlCol="0" anchor="t" anchorCtr="0">
                <a:spAutoFit/>
              </a:bodyPr>
              <a:lstStyle/>
              <a:p>
                <a:pPr marL="180000"/>
                <a:r>
                  <a:rPr lang="en-US" sz="2000" dirty="0">
                    <a:solidFill>
                      <a:schemeClr val="accent5">
                        <a:lumMod val="75000"/>
                      </a:schemeClr>
                    </a:solidFill>
                    <a:latin typeface="Abadi MT Condensed Light"/>
                    <a:cs typeface="Abadi MT Condensed Light"/>
                  </a:rPr>
                  <a:t>AVAILABILITY HAS IMPLICATIONS ON ARCHITECTURE AND IMPLEMENTATION</a:t>
                </a:r>
              </a:p>
            </p:txBody>
          </p:sp>
        </p:grpSp>
        <p:sp>
          <p:nvSpPr>
            <p:cNvPr id="79" name="Rectangle 78"/>
            <p:cNvSpPr/>
            <p:nvPr/>
          </p:nvSpPr>
          <p:spPr>
            <a:xfrm>
              <a:off x="1168399" y="3858872"/>
              <a:ext cx="756139" cy="423515"/>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TextBox 79"/>
            <p:cNvSpPr txBox="1"/>
            <p:nvPr/>
          </p:nvSpPr>
          <p:spPr>
            <a:xfrm>
              <a:off x="1371599" y="3868635"/>
              <a:ext cx="520126" cy="400110"/>
            </a:xfrm>
            <a:prstGeom prst="rect">
              <a:avLst/>
            </a:prstGeom>
            <a:noFill/>
            <a:ln>
              <a:noFill/>
            </a:ln>
          </p:spPr>
          <p:txBody>
            <a:bodyPr wrap="square" lIns="0" rtlCol="0">
              <a:spAutoFit/>
            </a:bodyPr>
            <a:lstStyle/>
            <a:p>
              <a:pPr algn="r"/>
              <a:r>
                <a:rPr lang="en-US" sz="2000">
                  <a:solidFill>
                    <a:schemeClr val="accent5">
                      <a:lumMod val="40000"/>
                      <a:lumOff val="60000"/>
                    </a:schemeClr>
                  </a:solidFill>
                  <a:latin typeface="Arial Narrow"/>
                  <a:cs typeface="Arial Narrow"/>
                </a:rPr>
                <a:t>02</a:t>
              </a:r>
            </a:p>
          </p:txBody>
        </p:sp>
      </p:grpSp>
    </p:spTree>
    <p:extLst>
      <p:ext uri="{BB962C8B-B14F-4D97-AF65-F5344CB8AC3E}">
        <p14:creationId xmlns:p14="http://schemas.microsoft.com/office/powerpoint/2010/main" val="4249719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8467" y="15239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6350" y="-87312"/>
            <a:ext cx="9144000" cy="1143000"/>
          </a:xfrm>
        </p:spPr>
        <p:txBody>
          <a:bodyPr/>
          <a:lstStyle/>
          <a:p>
            <a:r>
              <a:rPr lang="en-US" b="0"/>
              <a:t>Availability</a:t>
            </a:r>
          </a:p>
        </p:txBody>
      </p:sp>
      <p:sp>
        <p:nvSpPr>
          <p:cNvPr id="4" name="Date Placeholder 3"/>
          <p:cNvSpPr>
            <a:spLocks noGrp="1"/>
          </p:cNvSpPr>
          <p:nvPr>
            <p:ph type="dt" sz="half" idx="10"/>
          </p:nvPr>
        </p:nvSpPr>
        <p:spPr/>
        <p:txBody>
          <a:bodyPr/>
          <a:lstStyle/>
          <a:p>
            <a:fld id="{3D204B18-9485-D74D-B2B3-6C26E88E40BB}" type="datetime1">
              <a:rPr lang="en-AU"/>
              <a:pPr/>
              <a:t>2/5/18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4</a:t>
            </a:fld>
            <a:endParaRPr lang="en-US"/>
          </a:p>
        </p:txBody>
      </p:sp>
      <p:cxnSp>
        <p:nvCxnSpPr>
          <p:cNvPr id="55" name="Straight Connector 54"/>
          <p:cNvCxnSpPr/>
          <p:nvPr/>
        </p:nvCxnSpPr>
        <p:spPr>
          <a:xfrm>
            <a:off x="1947331"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2709" y="1548255"/>
            <a:ext cx="1904981" cy="584776"/>
          </a:xfrm>
          <a:prstGeom prst="rect">
            <a:avLst/>
          </a:prstGeom>
          <a:noFill/>
        </p:spPr>
        <p:txBody>
          <a:bodyPr wrap="square" rtlCol="0">
            <a:spAutoFit/>
          </a:bodyPr>
          <a:lstStyle/>
          <a:p>
            <a:pPr algn="r"/>
            <a:r>
              <a:rPr lang="en-US" sz="3200" b="1">
                <a:solidFill>
                  <a:srgbClr val="1F497D">
                    <a:lumMod val="75000"/>
                  </a:srgbClr>
                </a:solidFill>
                <a:latin typeface="Abadi MT Condensed Extra Bold"/>
                <a:cs typeface="Abadi MT Condensed Extra Bold"/>
              </a:rPr>
              <a:t>CONCEPTS</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2019294" y="1553624"/>
            <a:ext cx="7124705" cy="3754874"/>
          </a:xfrm>
          <a:prstGeom prst="rect">
            <a:avLst/>
          </a:prstGeom>
          <a:noFill/>
        </p:spPr>
        <p:txBody>
          <a:bodyPr wrap="square" rtlCol="0">
            <a:spAutoFit/>
          </a:bodyPr>
          <a:lstStyle/>
          <a:p>
            <a:r>
              <a:rPr lang="en-US" sz="3000">
                <a:latin typeface="Abadi MT Condensed Light"/>
                <a:cs typeface="Abadi MT Condensed Light"/>
              </a:rPr>
              <a:t>What is availability?</a:t>
            </a:r>
          </a:p>
          <a:p>
            <a:pPr lvl="0">
              <a:spcBef>
                <a:spcPts val="1000"/>
              </a:spcBef>
            </a:pPr>
            <a:r>
              <a:rPr lang="en-US" sz="2300" i="1">
                <a:solidFill>
                  <a:prstClr val="black">
                    <a:lumMod val="65000"/>
                    <a:lumOff val="35000"/>
                  </a:prstClr>
                </a:solidFill>
                <a:latin typeface="Abadi MT Condensed Light"/>
                <a:cs typeface="Abadi MT Condensed Light"/>
              </a:rPr>
              <a:t>Is availability “a new function” of the system?</a:t>
            </a:r>
          </a:p>
          <a:p>
            <a:pPr lvl="0">
              <a:spcBef>
                <a:spcPts val="1000"/>
              </a:spcBef>
            </a:pPr>
            <a:endParaRPr lang="en-US" sz="2300" i="1">
              <a:solidFill>
                <a:prstClr val="black">
                  <a:lumMod val="65000"/>
                  <a:lumOff val="35000"/>
                </a:prstClr>
              </a:solidFill>
              <a:latin typeface="Abadi MT Condensed Light"/>
              <a:cs typeface="Abadi MT Condensed Light"/>
            </a:endParaRPr>
          </a:p>
          <a:p>
            <a:pPr lvl="0">
              <a:spcBef>
                <a:spcPts val="1000"/>
              </a:spcBef>
            </a:pPr>
            <a:endParaRPr lang="en-US" sz="2300" i="1">
              <a:solidFill>
                <a:prstClr val="black">
                  <a:lumMod val="65000"/>
                  <a:lumOff val="35000"/>
                </a:prstClr>
              </a:solidFill>
              <a:latin typeface="Abadi MT Condensed Light"/>
              <a:cs typeface="Abadi MT Condensed Light"/>
            </a:endParaRPr>
          </a:p>
          <a:p>
            <a:pPr lvl="0">
              <a:spcBef>
                <a:spcPts val="1000"/>
              </a:spcBef>
            </a:pPr>
            <a:endParaRPr lang="en-US" sz="2300" i="1">
              <a:solidFill>
                <a:prstClr val="black">
                  <a:lumMod val="65000"/>
                  <a:lumOff val="35000"/>
                </a:prstClr>
              </a:solidFill>
              <a:latin typeface="Abadi MT Condensed Light"/>
              <a:cs typeface="Abadi MT Condensed Light"/>
            </a:endParaRPr>
          </a:p>
          <a:p>
            <a:pPr lvl="0">
              <a:spcBef>
                <a:spcPts val="1000"/>
              </a:spcBef>
            </a:pPr>
            <a:endParaRPr lang="en-US" sz="2300" i="1">
              <a:solidFill>
                <a:prstClr val="black">
                  <a:lumMod val="65000"/>
                  <a:lumOff val="35000"/>
                </a:prstClr>
              </a:solidFill>
              <a:latin typeface="Abadi MT Condensed Light"/>
              <a:cs typeface="Abadi MT Condensed Light"/>
            </a:endParaRPr>
          </a:p>
          <a:p>
            <a:pPr lvl="0">
              <a:spcBef>
                <a:spcPts val="2800"/>
              </a:spcBef>
            </a:pPr>
            <a:r>
              <a:rPr lang="en-US" sz="2300" i="1">
                <a:solidFill>
                  <a:prstClr val="black">
                    <a:lumMod val="65000"/>
                    <a:lumOff val="35000"/>
                  </a:prstClr>
                </a:solidFill>
                <a:latin typeface="Abadi MT Condensed Light"/>
                <a:cs typeface="Abadi MT Condensed Light"/>
              </a:rPr>
              <a:t>Some examples:</a:t>
            </a:r>
            <a:endParaRPr lang="en-US" i="1">
              <a:solidFill>
                <a:prstClr val="black">
                  <a:lumMod val="65000"/>
                  <a:lumOff val="35000"/>
                </a:prstClr>
              </a:solidFill>
              <a:latin typeface="Abadi MT Condensed Light"/>
              <a:cs typeface="Abadi MT Condensed Light"/>
            </a:endParaRPr>
          </a:p>
        </p:txBody>
      </p:sp>
      <p:grpSp>
        <p:nvGrpSpPr>
          <p:cNvPr id="31" name="Group 30"/>
          <p:cNvGrpSpPr/>
          <p:nvPr/>
        </p:nvGrpSpPr>
        <p:grpSpPr>
          <a:xfrm>
            <a:off x="910176" y="2619189"/>
            <a:ext cx="8233824" cy="2045927"/>
            <a:chOff x="571500" y="2839338"/>
            <a:chExt cx="8233824" cy="2045927"/>
          </a:xfrm>
        </p:grpSpPr>
        <p:grpSp>
          <p:nvGrpSpPr>
            <p:cNvPr id="32" name="Group 31"/>
            <p:cNvGrpSpPr/>
            <p:nvPr/>
          </p:nvGrpSpPr>
          <p:grpSpPr>
            <a:xfrm>
              <a:off x="571500" y="2946242"/>
              <a:ext cx="8233824" cy="1939023"/>
              <a:chOff x="1181100" y="2527142"/>
              <a:chExt cx="8233824" cy="1939023"/>
            </a:xfrm>
          </p:grpSpPr>
          <p:grpSp>
            <p:nvGrpSpPr>
              <p:cNvPr id="42" name="Group 41"/>
              <p:cNvGrpSpPr/>
              <p:nvPr/>
            </p:nvGrpSpPr>
            <p:grpSpPr>
              <a:xfrm>
                <a:off x="1651215" y="2527145"/>
                <a:ext cx="7763709" cy="1939020"/>
                <a:chOff x="3483167" y="4206123"/>
                <a:chExt cx="6300562" cy="3441058"/>
              </a:xfrm>
              <a:solidFill>
                <a:schemeClr val="accent6">
                  <a:lumMod val="20000"/>
                  <a:lumOff val="80000"/>
                </a:schemeClr>
              </a:solidFill>
            </p:grpSpPr>
            <p:sp>
              <p:nvSpPr>
                <p:cNvPr id="54" name="Rectangle 53"/>
                <p:cNvSpPr/>
                <p:nvPr/>
              </p:nvSpPr>
              <p:spPr>
                <a:xfrm>
                  <a:off x="3483167" y="4206123"/>
                  <a:ext cx="6300562" cy="344105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p:cNvSpPr txBox="1"/>
                <p:nvPr/>
              </p:nvSpPr>
              <p:spPr>
                <a:xfrm>
                  <a:off x="3966313" y="4270711"/>
                  <a:ext cx="5487606" cy="600811"/>
                </a:xfrm>
                <a:prstGeom prst="rect">
                  <a:avLst/>
                </a:prstGeom>
                <a:noFill/>
              </p:spPr>
              <p:txBody>
                <a:bodyPr wrap="square" lIns="0" tIns="0" rIns="108000" bIns="0" rtlCol="0" anchor="t" anchorCtr="0">
                  <a:spAutoFit/>
                </a:bodyPr>
                <a:lstStyle>
                  <a:defPPr>
                    <a:defRPr lang="en-US"/>
                  </a:defPPr>
                  <a:lvl1pPr marL="180000">
                    <a:defRPr sz="2400">
                      <a:solidFill>
                        <a:srgbClr val="B27979"/>
                      </a:solidFill>
                      <a:latin typeface="Abadi MT Condensed Light"/>
                      <a:cs typeface="Abadi MT Condensed Light"/>
                    </a:defRPr>
                  </a:lvl1pPr>
                </a:lstStyle>
                <a:p>
                  <a:pPr marL="90488"/>
                  <a:r>
                    <a:rPr lang="en-US" sz="2200" dirty="0"/>
                    <a:t>AVAILABILITY IS A NON-FUNCTIONAL PROPERTY </a:t>
                  </a:r>
                </a:p>
              </p:txBody>
            </p:sp>
          </p:grpSp>
          <p:sp>
            <p:nvSpPr>
              <p:cNvPr id="51" name="Rectangle 50"/>
              <p:cNvSpPr/>
              <p:nvPr/>
            </p:nvSpPr>
            <p:spPr>
              <a:xfrm>
                <a:off x="1181100" y="2527142"/>
                <a:ext cx="1039987" cy="1939022"/>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2217132" y="3001461"/>
                <a:ext cx="7053860" cy="1308050"/>
              </a:xfrm>
              <a:prstGeom prst="rect">
                <a:avLst/>
              </a:prstGeom>
              <a:noFill/>
            </p:spPr>
            <p:txBody>
              <a:bodyPr wrap="square" lIns="108000" tIns="0" rIns="108000" bIns="0" rtlCol="0" anchor="t" anchorCtr="0">
                <a:spAutoFit/>
              </a:bodyPr>
              <a:lstStyle>
                <a:defPPr>
                  <a:defRPr lang="en-US"/>
                </a:defPPr>
                <a:lvl1pPr>
                  <a:spcAft>
                    <a:spcPts val="600"/>
                  </a:spcAft>
                  <a:defRPr i="1">
                    <a:solidFill>
                      <a:srgbClr val="B27979"/>
                    </a:solidFill>
                    <a:latin typeface="Abadi MT Condensed Light"/>
                    <a:cs typeface="Abadi MT Condensed Light"/>
                  </a:defRPr>
                </a:lvl1pPr>
              </a:lstStyle>
              <a:p>
                <a:r>
                  <a:rPr lang="en-US" sz="1600" dirty="0"/>
                  <a:t>Together with scalability and security, availability is defined as a “non-functional” requirement for a system. Non functional requirements indicates properties – or better, qualities – of the system that indicate </a:t>
                </a:r>
                <a:r>
                  <a:rPr lang="en-US" sz="1600" u="sng" dirty="0"/>
                  <a:t>how</a:t>
                </a:r>
                <a:r>
                  <a:rPr lang="en-US" sz="1600" dirty="0"/>
                  <a:t> a the system achieves something, rather than what they do.</a:t>
                </a:r>
              </a:p>
              <a:p>
                <a:r>
                  <a:rPr lang="en-US" sz="1600" dirty="0"/>
                  <a:t>Functional requirements on the other side are specifications of the functions of a system and they explain </a:t>
                </a:r>
                <a:r>
                  <a:rPr lang="en-US" sz="1600" u="sng" dirty="0"/>
                  <a:t>what</a:t>
                </a:r>
                <a:r>
                  <a:rPr lang="en-US" sz="1600" dirty="0"/>
                  <a:t> the system is required to do.</a:t>
                </a:r>
              </a:p>
            </p:txBody>
          </p:sp>
        </p:grpSp>
        <p:sp>
          <p:nvSpPr>
            <p:cNvPr id="33" name="TextBox 32"/>
            <p:cNvSpPr txBox="1"/>
            <p:nvPr/>
          </p:nvSpPr>
          <p:spPr>
            <a:xfrm>
              <a:off x="684509" y="283933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t>01</a:t>
              </a:r>
            </a:p>
          </p:txBody>
        </p:sp>
      </p:grpSp>
      <p:sp>
        <p:nvSpPr>
          <p:cNvPr id="59" name="Rectangle 58"/>
          <p:cNvSpPr/>
          <p:nvPr/>
        </p:nvSpPr>
        <p:spPr>
          <a:xfrm>
            <a:off x="2023856" y="5170521"/>
            <a:ext cx="4732550" cy="1192634"/>
          </a:xfrm>
          <a:prstGeom prst="rect">
            <a:avLst/>
          </a:prstGeom>
        </p:spPr>
        <p:txBody>
          <a:bodyPr wrap="square">
            <a:spAutoFit/>
          </a:bodyPr>
          <a:lstStyle/>
          <a:p>
            <a:pPr marL="271463" lvl="0" indent="-271463">
              <a:spcBef>
                <a:spcPts val="300"/>
              </a:spcBef>
              <a:buFont typeface="Lucida Grande"/>
              <a:buChar char="-"/>
            </a:pPr>
            <a:r>
              <a:rPr lang="en-US" sz="1600" i="1">
                <a:solidFill>
                  <a:prstClr val="black">
                    <a:lumMod val="65000"/>
                    <a:lumOff val="35000"/>
                  </a:prstClr>
                </a:solidFill>
                <a:latin typeface="Abadi MT Condensed Light"/>
                <a:cs typeface="Abadi MT Condensed Light"/>
              </a:rPr>
              <a:t>“the system must be up 99.999% of the time, in a year”</a:t>
            </a:r>
          </a:p>
          <a:p>
            <a:pPr marL="271463" lvl="0" indent="-271463">
              <a:spcBef>
                <a:spcPts val="300"/>
              </a:spcBef>
              <a:buFont typeface="Lucida Grande"/>
              <a:buChar char="-"/>
            </a:pPr>
            <a:r>
              <a:rPr lang="en-US" sz="1600" i="1">
                <a:solidFill>
                  <a:prstClr val="black">
                    <a:lumMod val="65000"/>
                    <a:lumOff val="35000"/>
                  </a:prstClr>
                </a:solidFill>
                <a:latin typeface="Abadi MT Condensed Light"/>
                <a:cs typeface="Abadi MT Condensed Light"/>
              </a:rPr>
              <a:t>“the system allows you create an event”</a:t>
            </a:r>
          </a:p>
          <a:p>
            <a:pPr marL="271463" lvl="0" indent="-271463">
              <a:spcBef>
                <a:spcPts val="300"/>
              </a:spcBef>
              <a:buFont typeface="Lucida Grande"/>
              <a:buChar char="-"/>
            </a:pPr>
            <a:r>
              <a:rPr lang="en-US" sz="1600" i="1">
                <a:solidFill>
                  <a:prstClr val="black">
                    <a:lumMod val="65000"/>
                    <a:lumOff val="35000"/>
                  </a:prstClr>
                </a:solidFill>
                <a:latin typeface="Abadi MT Condensed Light"/>
                <a:cs typeface="Abadi MT Condensed Light"/>
              </a:rPr>
              <a:t>“as a user I can post comments to an event”</a:t>
            </a:r>
          </a:p>
          <a:p>
            <a:pPr marL="271463" lvl="0" indent="-271463">
              <a:spcBef>
                <a:spcPts val="300"/>
              </a:spcBef>
              <a:buFont typeface="Lucida Grande"/>
              <a:buChar char="-"/>
            </a:pPr>
            <a:r>
              <a:rPr lang="en-US" sz="1600" i="1">
                <a:solidFill>
                  <a:prstClr val="black">
                    <a:lumMod val="65000"/>
                    <a:lumOff val="35000"/>
                  </a:prstClr>
                </a:solidFill>
                <a:latin typeface="Abadi MT Condensed Light"/>
                <a:cs typeface="Abadi MT Condensed Light"/>
              </a:rPr>
              <a:t>“the system must encrypt passwords”</a:t>
            </a:r>
          </a:p>
        </p:txBody>
      </p:sp>
      <p:grpSp>
        <p:nvGrpSpPr>
          <p:cNvPr id="60" name="Group 59"/>
          <p:cNvGrpSpPr/>
          <p:nvPr/>
        </p:nvGrpSpPr>
        <p:grpSpPr>
          <a:xfrm>
            <a:off x="6341535" y="5239732"/>
            <a:ext cx="2802465" cy="261610"/>
            <a:chOff x="152402" y="3783468"/>
            <a:chExt cx="2802465" cy="261610"/>
          </a:xfrm>
        </p:grpSpPr>
        <p:sp>
          <p:nvSpPr>
            <p:cNvPr id="61" name="TextBox 60"/>
            <p:cNvSpPr txBox="1"/>
            <p:nvPr/>
          </p:nvSpPr>
          <p:spPr>
            <a:xfrm>
              <a:off x="237066" y="3783468"/>
              <a:ext cx="2717801" cy="261610"/>
            </a:xfrm>
            <a:prstGeom prst="rect">
              <a:avLst/>
            </a:prstGeom>
            <a:noFill/>
          </p:spPr>
          <p:txBody>
            <a:bodyPr wrap="square" rtlCol="0">
              <a:spAutoFit/>
            </a:bodyPr>
            <a:lstStyle/>
            <a:p>
              <a:pPr algn="r"/>
              <a:r>
                <a:rPr lang="en-US" sz="1100" b="1">
                  <a:solidFill>
                    <a:srgbClr val="1F497D">
                      <a:lumMod val="75000"/>
                    </a:srgbClr>
                  </a:solidFill>
                  <a:latin typeface="Abadi MT Condensed Extra Bold"/>
                  <a:cs typeface="Abadi MT Condensed Extra Bold"/>
                </a:rPr>
                <a:t>AVAILABILITY, NON FUNCTIONAL REQUIREMENT</a:t>
              </a:r>
              <a:endParaRPr lang="en-US" sz="1100" b="1">
                <a:solidFill>
                  <a:schemeClr val="tx2">
                    <a:lumMod val="75000"/>
                  </a:schemeClr>
                </a:solidFill>
                <a:latin typeface="Abadi MT Condensed Extra Bold"/>
                <a:cs typeface="Abadi MT Condensed Extra Bold"/>
              </a:endParaRPr>
            </a:p>
          </p:txBody>
        </p:sp>
        <p:sp>
          <p:nvSpPr>
            <p:cNvPr id="62" name="Right Arrow 61"/>
            <p:cNvSpPr/>
            <p:nvPr/>
          </p:nvSpPr>
          <p:spPr>
            <a:xfrm flipH="1">
              <a:off x="152402" y="3860798"/>
              <a:ext cx="169333" cy="112607"/>
            </a:xfrm>
            <a:prstGeom prst="rightArrow">
              <a:avLst/>
            </a:prstGeom>
            <a:solidFill>
              <a:schemeClr val="tx2">
                <a:lumMod val="75000"/>
              </a:schemeClr>
            </a:solidFill>
            <a:ln w="3175" cmpd="sng">
              <a:solidFill>
                <a:schemeClr val="tx2">
                  <a:lumMod val="50000"/>
                </a:schemeClr>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3" name="Group 62"/>
          <p:cNvGrpSpPr/>
          <p:nvPr/>
        </p:nvGrpSpPr>
        <p:grpSpPr>
          <a:xfrm>
            <a:off x="6341529" y="5510670"/>
            <a:ext cx="2802465" cy="261610"/>
            <a:chOff x="152402" y="3783468"/>
            <a:chExt cx="2802465" cy="261610"/>
          </a:xfrm>
        </p:grpSpPr>
        <p:sp>
          <p:nvSpPr>
            <p:cNvPr id="64" name="TextBox 63"/>
            <p:cNvSpPr txBox="1"/>
            <p:nvPr/>
          </p:nvSpPr>
          <p:spPr>
            <a:xfrm>
              <a:off x="237066" y="3783468"/>
              <a:ext cx="2717801" cy="261610"/>
            </a:xfrm>
            <a:prstGeom prst="rect">
              <a:avLst/>
            </a:prstGeom>
            <a:noFill/>
          </p:spPr>
          <p:txBody>
            <a:bodyPr wrap="square" rtlCol="0">
              <a:spAutoFit/>
            </a:bodyPr>
            <a:lstStyle/>
            <a:p>
              <a:pPr algn="r"/>
              <a:r>
                <a:rPr lang="en-US" sz="1100" b="1">
                  <a:solidFill>
                    <a:srgbClr val="1F497D">
                      <a:lumMod val="75000"/>
                    </a:srgbClr>
                  </a:solidFill>
                  <a:latin typeface="Abadi MT Condensed Extra Bold"/>
                  <a:cs typeface="Abadi MT Condensed Extra Bold"/>
                </a:rPr>
                <a:t>FUNCTIONAL REQUIREMENT</a:t>
              </a:r>
              <a:endParaRPr lang="en-US" sz="1100" b="1">
                <a:solidFill>
                  <a:schemeClr val="tx2">
                    <a:lumMod val="75000"/>
                  </a:schemeClr>
                </a:solidFill>
                <a:latin typeface="Abadi MT Condensed Extra Bold"/>
                <a:cs typeface="Abadi MT Condensed Extra Bold"/>
              </a:endParaRPr>
            </a:p>
          </p:txBody>
        </p:sp>
        <p:sp>
          <p:nvSpPr>
            <p:cNvPr id="65" name="Right Arrow 64"/>
            <p:cNvSpPr/>
            <p:nvPr/>
          </p:nvSpPr>
          <p:spPr>
            <a:xfrm flipH="1">
              <a:off x="152402" y="3860798"/>
              <a:ext cx="169333" cy="112607"/>
            </a:xfrm>
            <a:prstGeom prst="rightArrow">
              <a:avLst/>
            </a:prstGeom>
            <a:solidFill>
              <a:schemeClr val="tx2">
                <a:lumMod val="75000"/>
              </a:schemeClr>
            </a:solidFill>
            <a:ln w="3175" cmpd="sng">
              <a:solidFill>
                <a:schemeClr val="tx2">
                  <a:lumMod val="50000"/>
                </a:schemeClr>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6" name="Group 65"/>
          <p:cNvGrpSpPr/>
          <p:nvPr/>
        </p:nvGrpSpPr>
        <p:grpSpPr>
          <a:xfrm>
            <a:off x="6349990" y="5781608"/>
            <a:ext cx="2802465" cy="261610"/>
            <a:chOff x="152402" y="3783468"/>
            <a:chExt cx="2802465" cy="261610"/>
          </a:xfrm>
        </p:grpSpPr>
        <p:sp>
          <p:nvSpPr>
            <p:cNvPr id="67" name="TextBox 66"/>
            <p:cNvSpPr txBox="1"/>
            <p:nvPr/>
          </p:nvSpPr>
          <p:spPr>
            <a:xfrm>
              <a:off x="237066" y="3783468"/>
              <a:ext cx="2717801" cy="261610"/>
            </a:xfrm>
            <a:prstGeom prst="rect">
              <a:avLst/>
            </a:prstGeom>
            <a:noFill/>
          </p:spPr>
          <p:txBody>
            <a:bodyPr wrap="square" rtlCol="0">
              <a:spAutoFit/>
            </a:bodyPr>
            <a:lstStyle/>
            <a:p>
              <a:pPr algn="r"/>
              <a:r>
                <a:rPr lang="en-US" sz="1100" b="1">
                  <a:solidFill>
                    <a:srgbClr val="1F497D">
                      <a:lumMod val="75000"/>
                    </a:srgbClr>
                  </a:solidFill>
                  <a:latin typeface="Abadi MT Condensed Extra Bold"/>
                  <a:cs typeface="Abadi MT Condensed Extra Bold"/>
                </a:rPr>
                <a:t>FUNCTIONAL REQUIREMENT</a:t>
              </a:r>
              <a:endParaRPr lang="en-US" sz="1100" b="1">
                <a:solidFill>
                  <a:schemeClr val="tx2">
                    <a:lumMod val="75000"/>
                  </a:schemeClr>
                </a:solidFill>
                <a:latin typeface="Abadi MT Condensed Extra Bold"/>
                <a:cs typeface="Abadi MT Condensed Extra Bold"/>
              </a:endParaRPr>
            </a:p>
          </p:txBody>
        </p:sp>
        <p:sp>
          <p:nvSpPr>
            <p:cNvPr id="68" name="Right Arrow 67"/>
            <p:cNvSpPr/>
            <p:nvPr/>
          </p:nvSpPr>
          <p:spPr>
            <a:xfrm flipH="1">
              <a:off x="152402" y="3860798"/>
              <a:ext cx="169333" cy="112607"/>
            </a:xfrm>
            <a:prstGeom prst="rightArrow">
              <a:avLst/>
            </a:prstGeom>
            <a:solidFill>
              <a:schemeClr val="tx2">
                <a:lumMod val="75000"/>
              </a:schemeClr>
            </a:solidFill>
            <a:ln w="3175" cmpd="sng">
              <a:solidFill>
                <a:schemeClr val="tx2">
                  <a:lumMod val="50000"/>
                </a:schemeClr>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9" name="Group 68"/>
          <p:cNvGrpSpPr/>
          <p:nvPr/>
        </p:nvGrpSpPr>
        <p:grpSpPr>
          <a:xfrm>
            <a:off x="6358463" y="6044091"/>
            <a:ext cx="2802465" cy="261610"/>
            <a:chOff x="152402" y="3783468"/>
            <a:chExt cx="2802465" cy="261610"/>
          </a:xfrm>
        </p:grpSpPr>
        <p:sp>
          <p:nvSpPr>
            <p:cNvPr id="70" name="TextBox 69"/>
            <p:cNvSpPr txBox="1"/>
            <p:nvPr/>
          </p:nvSpPr>
          <p:spPr>
            <a:xfrm>
              <a:off x="237066" y="3783468"/>
              <a:ext cx="2717801" cy="261610"/>
            </a:xfrm>
            <a:prstGeom prst="rect">
              <a:avLst/>
            </a:prstGeom>
            <a:noFill/>
          </p:spPr>
          <p:txBody>
            <a:bodyPr wrap="square" rtlCol="0">
              <a:spAutoFit/>
            </a:bodyPr>
            <a:lstStyle/>
            <a:p>
              <a:pPr algn="r"/>
              <a:r>
                <a:rPr lang="en-US" sz="1100" b="1">
                  <a:solidFill>
                    <a:srgbClr val="1F497D">
                      <a:lumMod val="75000"/>
                    </a:srgbClr>
                  </a:solidFill>
                  <a:latin typeface="Abadi MT Condensed Extra Bold"/>
                  <a:cs typeface="Abadi MT Condensed Extra Bold"/>
                </a:rPr>
                <a:t>SECURITY, NON FUNCTIONAL REQUIREMENT</a:t>
              </a:r>
              <a:endParaRPr lang="en-US" sz="1100" b="1">
                <a:solidFill>
                  <a:schemeClr val="tx2">
                    <a:lumMod val="75000"/>
                  </a:schemeClr>
                </a:solidFill>
                <a:latin typeface="Abadi MT Condensed Extra Bold"/>
                <a:cs typeface="Abadi MT Condensed Extra Bold"/>
              </a:endParaRPr>
            </a:p>
          </p:txBody>
        </p:sp>
        <p:sp>
          <p:nvSpPr>
            <p:cNvPr id="71" name="Right Arrow 70"/>
            <p:cNvSpPr/>
            <p:nvPr/>
          </p:nvSpPr>
          <p:spPr>
            <a:xfrm flipH="1">
              <a:off x="152402" y="3860798"/>
              <a:ext cx="169333" cy="112607"/>
            </a:xfrm>
            <a:prstGeom prst="rightArrow">
              <a:avLst/>
            </a:prstGeom>
            <a:solidFill>
              <a:schemeClr val="tx2">
                <a:lumMod val="75000"/>
              </a:schemeClr>
            </a:solidFill>
            <a:ln w="3175" cmpd="sng">
              <a:solidFill>
                <a:schemeClr val="tx2">
                  <a:lumMod val="50000"/>
                </a:schemeClr>
              </a:solidFill>
              <a:headEnd type="none"/>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200370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800"/>
                                        <p:tgtEl>
                                          <p:spTgt spid="60"/>
                                        </p:tgtEl>
                                        <p:attrNameLst>
                                          <p:attrName>ppt_x</p:attrName>
                                        </p:attrNameLst>
                                      </p:cBhvr>
                                      <p:tavLst>
                                        <p:tav tm="0">
                                          <p:val>
                                            <p:strVal val="#ppt_x-#ppt_w*1.125000"/>
                                          </p:val>
                                        </p:tav>
                                        <p:tav tm="100000">
                                          <p:val>
                                            <p:strVal val="#ppt_x"/>
                                          </p:val>
                                        </p:tav>
                                      </p:tavLst>
                                    </p:anim>
                                    <p:animEffect transition="in" filter="wipe(right)">
                                      <p:cBhvr>
                                        <p:cTn id="8" dur="800"/>
                                        <p:tgtEl>
                                          <p:spTgt spid="60"/>
                                        </p:tgtEl>
                                      </p:cBhvr>
                                    </p:animEffect>
                                  </p:childTnLst>
                                </p:cTn>
                              </p:par>
                              <p:par>
                                <p:cTn id="9" presetID="12" presetClass="entr" presetSubtype="8" fill="hold" nodeType="withEffect">
                                  <p:stCondLst>
                                    <p:cond delay="0"/>
                                  </p:stCondLst>
                                  <p:childTnLst>
                                    <p:set>
                                      <p:cBhvr>
                                        <p:cTn id="10" dur="1" fill="hold">
                                          <p:stCondLst>
                                            <p:cond delay="0"/>
                                          </p:stCondLst>
                                        </p:cTn>
                                        <p:tgtEl>
                                          <p:spTgt spid="63"/>
                                        </p:tgtEl>
                                        <p:attrNameLst>
                                          <p:attrName>style.visibility</p:attrName>
                                        </p:attrNameLst>
                                      </p:cBhvr>
                                      <p:to>
                                        <p:strVal val="visible"/>
                                      </p:to>
                                    </p:set>
                                    <p:anim calcmode="lin" valueType="num">
                                      <p:cBhvr additive="base">
                                        <p:cTn id="11" dur="800"/>
                                        <p:tgtEl>
                                          <p:spTgt spid="63"/>
                                        </p:tgtEl>
                                        <p:attrNameLst>
                                          <p:attrName>ppt_x</p:attrName>
                                        </p:attrNameLst>
                                      </p:cBhvr>
                                      <p:tavLst>
                                        <p:tav tm="0">
                                          <p:val>
                                            <p:strVal val="#ppt_x-#ppt_w*1.125000"/>
                                          </p:val>
                                        </p:tav>
                                        <p:tav tm="100000">
                                          <p:val>
                                            <p:strVal val="#ppt_x"/>
                                          </p:val>
                                        </p:tav>
                                      </p:tavLst>
                                    </p:anim>
                                    <p:animEffect transition="in" filter="wipe(right)">
                                      <p:cBhvr>
                                        <p:cTn id="12" dur="800"/>
                                        <p:tgtEl>
                                          <p:spTgt spid="63"/>
                                        </p:tgtEl>
                                      </p:cBhvr>
                                    </p:animEffect>
                                  </p:childTnLst>
                                </p:cTn>
                              </p:par>
                              <p:par>
                                <p:cTn id="13" presetID="12" presetClass="entr" presetSubtype="8" fill="hold" nodeType="withEffect">
                                  <p:stCondLst>
                                    <p:cond delay="0"/>
                                  </p:stCondLst>
                                  <p:childTnLst>
                                    <p:set>
                                      <p:cBhvr>
                                        <p:cTn id="14" dur="1" fill="hold">
                                          <p:stCondLst>
                                            <p:cond delay="0"/>
                                          </p:stCondLst>
                                        </p:cTn>
                                        <p:tgtEl>
                                          <p:spTgt spid="66"/>
                                        </p:tgtEl>
                                        <p:attrNameLst>
                                          <p:attrName>style.visibility</p:attrName>
                                        </p:attrNameLst>
                                      </p:cBhvr>
                                      <p:to>
                                        <p:strVal val="visible"/>
                                      </p:to>
                                    </p:set>
                                    <p:anim calcmode="lin" valueType="num">
                                      <p:cBhvr additive="base">
                                        <p:cTn id="15" dur="800"/>
                                        <p:tgtEl>
                                          <p:spTgt spid="66"/>
                                        </p:tgtEl>
                                        <p:attrNameLst>
                                          <p:attrName>ppt_x</p:attrName>
                                        </p:attrNameLst>
                                      </p:cBhvr>
                                      <p:tavLst>
                                        <p:tav tm="0">
                                          <p:val>
                                            <p:strVal val="#ppt_x-#ppt_w*1.125000"/>
                                          </p:val>
                                        </p:tav>
                                        <p:tav tm="100000">
                                          <p:val>
                                            <p:strVal val="#ppt_x"/>
                                          </p:val>
                                        </p:tav>
                                      </p:tavLst>
                                    </p:anim>
                                    <p:animEffect transition="in" filter="wipe(right)">
                                      <p:cBhvr>
                                        <p:cTn id="16" dur="800"/>
                                        <p:tgtEl>
                                          <p:spTgt spid="66"/>
                                        </p:tgtEl>
                                      </p:cBhvr>
                                    </p:animEffect>
                                  </p:childTnLst>
                                </p:cTn>
                              </p:par>
                              <p:par>
                                <p:cTn id="17" presetID="12" presetClass="entr" presetSubtype="8" fill="hold" nodeType="with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additive="base">
                                        <p:cTn id="19" dur="800"/>
                                        <p:tgtEl>
                                          <p:spTgt spid="69"/>
                                        </p:tgtEl>
                                        <p:attrNameLst>
                                          <p:attrName>ppt_x</p:attrName>
                                        </p:attrNameLst>
                                      </p:cBhvr>
                                      <p:tavLst>
                                        <p:tav tm="0">
                                          <p:val>
                                            <p:strVal val="#ppt_x-#ppt_w*1.125000"/>
                                          </p:val>
                                        </p:tav>
                                        <p:tav tm="100000">
                                          <p:val>
                                            <p:strVal val="#ppt_x"/>
                                          </p:val>
                                        </p:tav>
                                      </p:tavLst>
                                    </p:anim>
                                    <p:animEffect transition="in" filter="wipe(right)">
                                      <p:cBhvr>
                                        <p:cTn id="20" dur="8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8467" y="15239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6350" y="-87312"/>
            <a:ext cx="9144000" cy="1143000"/>
          </a:xfrm>
        </p:spPr>
        <p:txBody>
          <a:bodyPr/>
          <a:lstStyle/>
          <a:p>
            <a:r>
              <a:rPr lang="en-US" b="0"/>
              <a:t>Availability</a:t>
            </a:r>
          </a:p>
        </p:txBody>
      </p:sp>
      <p:sp>
        <p:nvSpPr>
          <p:cNvPr id="4" name="Date Placeholder 3"/>
          <p:cNvSpPr>
            <a:spLocks noGrp="1"/>
          </p:cNvSpPr>
          <p:nvPr>
            <p:ph type="dt" sz="half" idx="10"/>
          </p:nvPr>
        </p:nvSpPr>
        <p:spPr/>
        <p:txBody>
          <a:bodyPr/>
          <a:lstStyle/>
          <a:p>
            <a:fld id="{3D204B18-9485-D74D-B2B3-6C26E88E40BB}" type="datetime1">
              <a:rPr lang="en-AU"/>
              <a:pPr/>
              <a:t>2/5/18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5</a:t>
            </a:fld>
            <a:endParaRPr lang="en-US"/>
          </a:p>
        </p:txBody>
      </p:sp>
      <p:cxnSp>
        <p:nvCxnSpPr>
          <p:cNvPr id="55" name="Straight Connector 54"/>
          <p:cNvCxnSpPr/>
          <p:nvPr/>
        </p:nvCxnSpPr>
        <p:spPr>
          <a:xfrm>
            <a:off x="1947331"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2709" y="1548255"/>
            <a:ext cx="1904981" cy="584776"/>
          </a:xfrm>
          <a:prstGeom prst="rect">
            <a:avLst/>
          </a:prstGeom>
          <a:noFill/>
        </p:spPr>
        <p:txBody>
          <a:bodyPr wrap="square" rtlCol="0">
            <a:spAutoFit/>
          </a:bodyPr>
          <a:lstStyle/>
          <a:p>
            <a:pPr algn="r"/>
            <a:r>
              <a:rPr lang="en-US" sz="3200" b="1">
                <a:solidFill>
                  <a:srgbClr val="1F497D">
                    <a:lumMod val="75000"/>
                  </a:srgbClr>
                </a:solidFill>
                <a:latin typeface="Abadi MT Condensed Extra Bold"/>
                <a:cs typeface="Abadi MT Condensed Extra Bold"/>
              </a:rPr>
              <a:t>CONCEPTS</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2019294" y="1553624"/>
            <a:ext cx="7124705" cy="4508927"/>
          </a:xfrm>
          <a:prstGeom prst="rect">
            <a:avLst/>
          </a:prstGeom>
          <a:noFill/>
        </p:spPr>
        <p:txBody>
          <a:bodyPr wrap="square" rtlCol="0">
            <a:spAutoFit/>
          </a:bodyPr>
          <a:lstStyle/>
          <a:p>
            <a:r>
              <a:rPr lang="en-US" sz="3000">
                <a:latin typeface="Abadi MT Condensed Light"/>
                <a:cs typeface="Abadi MT Condensed Light"/>
              </a:rPr>
              <a:t>What is availability?</a:t>
            </a:r>
          </a:p>
          <a:p>
            <a:pPr lvl="0">
              <a:spcBef>
                <a:spcPts val="1000"/>
              </a:spcBef>
            </a:pPr>
            <a:r>
              <a:rPr lang="en-US" sz="2300" i="1">
                <a:solidFill>
                  <a:prstClr val="black">
                    <a:lumMod val="65000"/>
                    <a:lumOff val="35000"/>
                  </a:prstClr>
                </a:solidFill>
                <a:latin typeface="Abadi MT Condensed Light"/>
                <a:cs typeface="Abadi MT Condensed Light"/>
              </a:rPr>
              <a:t>How availability is measured?</a:t>
            </a:r>
          </a:p>
          <a:p>
            <a:pPr lvl="0">
              <a:spcBef>
                <a:spcPts val="1000"/>
              </a:spcBef>
            </a:pPr>
            <a:r>
              <a:rPr lang="en-US" sz="2300" i="1">
                <a:solidFill>
                  <a:prstClr val="black">
                    <a:lumMod val="65000"/>
                    <a:lumOff val="35000"/>
                  </a:prstClr>
                </a:solidFill>
                <a:latin typeface="Abadi MT Condensed Light"/>
                <a:cs typeface="Abadi MT Condensed Light"/>
              </a:rPr>
              <a:t>At a very high-level availability is measured as a proportion between the time that the system was accessible and operational and the total time of a specified interval.</a:t>
            </a:r>
          </a:p>
          <a:p>
            <a:pPr lvl="0">
              <a:spcBef>
                <a:spcPts val="1000"/>
              </a:spcBef>
            </a:pPr>
            <a:endParaRPr lang="en-US" sz="2300" i="1">
              <a:solidFill>
                <a:prstClr val="black">
                  <a:lumMod val="65000"/>
                  <a:lumOff val="35000"/>
                </a:prstClr>
              </a:solidFill>
              <a:latin typeface="Abadi MT Condensed Light"/>
              <a:cs typeface="Abadi MT Condensed Light"/>
            </a:endParaRPr>
          </a:p>
          <a:p>
            <a:pPr lvl="0">
              <a:spcBef>
                <a:spcPts val="1000"/>
              </a:spcBef>
            </a:pPr>
            <a:endParaRPr lang="en-US" sz="2300" i="1">
              <a:solidFill>
                <a:prstClr val="black">
                  <a:lumMod val="65000"/>
                  <a:lumOff val="35000"/>
                </a:prstClr>
              </a:solidFill>
              <a:latin typeface="Abadi MT Condensed Light"/>
              <a:cs typeface="Abadi MT Condensed Light"/>
            </a:endParaRPr>
          </a:p>
          <a:p>
            <a:pPr lvl="0">
              <a:spcBef>
                <a:spcPts val="1000"/>
              </a:spcBef>
            </a:pPr>
            <a:endParaRPr lang="en-US" sz="2300" i="1">
              <a:solidFill>
                <a:prstClr val="black">
                  <a:lumMod val="65000"/>
                  <a:lumOff val="35000"/>
                </a:prstClr>
              </a:solidFill>
              <a:latin typeface="Abadi MT Condensed Light"/>
              <a:cs typeface="Abadi MT Condensed Light"/>
            </a:endParaRPr>
          </a:p>
          <a:p>
            <a:pPr lvl="0">
              <a:spcBef>
                <a:spcPts val="1000"/>
              </a:spcBef>
            </a:pPr>
            <a:r>
              <a:rPr lang="en-US" sz="2300" i="1">
                <a:solidFill>
                  <a:prstClr val="black">
                    <a:lumMod val="65000"/>
                    <a:lumOff val="35000"/>
                  </a:prstClr>
                </a:solidFill>
                <a:latin typeface="Abadi MT Condensed Light"/>
                <a:cs typeface="Abadi MT Condensed Light"/>
              </a:rPr>
              <a:t>There exist more refined characterisation of this quantity but this is the one generally used in SLAs, with a reference time of a year.</a:t>
            </a:r>
          </a:p>
        </p:txBody>
      </p:sp>
      <p:grpSp>
        <p:nvGrpSpPr>
          <p:cNvPr id="9" name="Group 8"/>
          <p:cNvGrpSpPr/>
          <p:nvPr/>
        </p:nvGrpSpPr>
        <p:grpSpPr>
          <a:xfrm>
            <a:off x="918642" y="3789711"/>
            <a:ext cx="8233825" cy="1167501"/>
            <a:chOff x="918642" y="3755843"/>
            <a:chExt cx="8233825" cy="1167501"/>
          </a:xfrm>
        </p:grpSpPr>
        <p:grpSp>
          <p:nvGrpSpPr>
            <p:cNvPr id="34" name="Group 33"/>
            <p:cNvGrpSpPr/>
            <p:nvPr/>
          </p:nvGrpSpPr>
          <p:grpSpPr>
            <a:xfrm>
              <a:off x="918642" y="3755843"/>
              <a:ext cx="8233825" cy="1167501"/>
              <a:chOff x="571500" y="3874388"/>
              <a:chExt cx="8233825" cy="1167501"/>
            </a:xfrm>
          </p:grpSpPr>
          <p:grpSp>
            <p:nvGrpSpPr>
              <p:cNvPr id="35" name="Group 34"/>
              <p:cNvGrpSpPr/>
              <p:nvPr/>
            </p:nvGrpSpPr>
            <p:grpSpPr>
              <a:xfrm>
                <a:off x="571500" y="4008766"/>
                <a:ext cx="8233825" cy="1033123"/>
                <a:chOff x="1181100" y="3792866"/>
                <a:chExt cx="8233825" cy="1033123"/>
              </a:xfrm>
            </p:grpSpPr>
            <p:sp>
              <p:nvSpPr>
                <p:cNvPr id="37" name="Rectangle 36"/>
                <p:cNvSpPr/>
                <p:nvPr/>
              </p:nvSpPr>
              <p:spPr>
                <a:xfrm>
                  <a:off x="2209800" y="3792866"/>
                  <a:ext cx="7205125" cy="1033123"/>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3971688" y="3881439"/>
                  <a:ext cx="1641697" cy="276999"/>
                </a:xfrm>
                <a:prstGeom prst="rect">
                  <a:avLst/>
                </a:prstGeom>
                <a:noFill/>
              </p:spPr>
              <p:txBody>
                <a:bodyPr wrap="square" lIns="108000" tIns="0" rIns="108000" bIns="0" rtlCol="0" anchor="t" anchorCtr="0">
                  <a:spAutoFit/>
                </a:bodyPr>
                <a:lstStyle>
                  <a:defPPr>
                    <a:defRPr lang="en-US"/>
                  </a:defPPr>
                  <a:lvl1pPr>
                    <a:spcAft>
                      <a:spcPts val="600"/>
                    </a:spcAft>
                    <a:defRPr i="1">
                      <a:solidFill>
                        <a:schemeClr val="accent5">
                          <a:lumMod val="75000"/>
                        </a:schemeClr>
                      </a:solidFill>
                      <a:latin typeface="Abadi MT Condensed Light"/>
                      <a:cs typeface="Abadi MT Condensed Light"/>
                    </a:defRPr>
                  </a:lvl1pPr>
                </a:lstStyle>
                <a:p>
                  <a:r>
                    <a:rPr lang="en-US" dirty="0"/>
                    <a:t>uptime( T</a:t>
                  </a:r>
                  <a:r>
                    <a:rPr lang="en-US" sz="2000" baseline="-25000" dirty="0"/>
                    <a:t>PERIOD  </a:t>
                  </a:r>
                  <a:r>
                    <a:rPr lang="en-US" dirty="0"/>
                    <a:t>)</a:t>
                  </a:r>
                </a:p>
              </p:txBody>
            </p:sp>
            <p:sp>
              <p:nvSpPr>
                <p:cNvPr id="39" name="Rectangle 38"/>
                <p:cNvSpPr/>
                <p:nvPr/>
              </p:nvSpPr>
              <p:spPr>
                <a:xfrm>
                  <a:off x="1181100" y="3792866"/>
                  <a:ext cx="1032935" cy="1033123"/>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2146625" y="4071635"/>
                  <a:ext cx="4034033" cy="338554"/>
                </a:xfrm>
                <a:prstGeom prst="rect">
                  <a:avLst/>
                </a:prstGeom>
                <a:noFill/>
              </p:spPr>
              <p:txBody>
                <a:bodyPr wrap="square" lIns="0" tIns="0" rIns="108000" bIns="0" rtlCol="0" anchor="t" anchorCtr="0">
                  <a:spAutoFit/>
                </a:bodyPr>
                <a:lstStyle/>
                <a:p>
                  <a:pPr marL="180000"/>
                  <a:r>
                    <a:rPr lang="en-US" sz="2200" dirty="0">
                      <a:solidFill>
                        <a:schemeClr val="accent5">
                          <a:lumMod val="75000"/>
                        </a:schemeClr>
                      </a:solidFill>
                      <a:latin typeface="Abadi MT Condensed Light"/>
                      <a:cs typeface="Abadi MT Condensed Light"/>
                    </a:rPr>
                    <a:t>AVAILABILITY =                             =</a:t>
                  </a:r>
                </a:p>
              </p:txBody>
            </p:sp>
            <p:sp>
              <p:nvSpPr>
                <p:cNvPr id="41" name="TextBox 40"/>
                <p:cNvSpPr txBox="1"/>
                <p:nvPr/>
              </p:nvSpPr>
              <p:spPr>
                <a:xfrm>
                  <a:off x="3971685" y="4389441"/>
                  <a:ext cx="1641697" cy="276999"/>
                </a:xfrm>
                <a:prstGeom prst="rect">
                  <a:avLst/>
                </a:prstGeom>
                <a:noFill/>
              </p:spPr>
              <p:txBody>
                <a:bodyPr wrap="square" lIns="108000" tIns="0" rIns="108000" bIns="0" rtlCol="0" anchor="t" anchorCtr="0">
                  <a:spAutoFit/>
                </a:bodyPr>
                <a:lstStyle>
                  <a:defPPr>
                    <a:defRPr lang="en-US"/>
                  </a:defPPr>
                  <a:lvl1pPr>
                    <a:spcAft>
                      <a:spcPts val="600"/>
                    </a:spcAft>
                    <a:defRPr i="1">
                      <a:solidFill>
                        <a:schemeClr val="accent5">
                          <a:lumMod val="75000"/>
                        </a:schemeClr>
                      </a:solidFill>
                      <a:latin typeface="Abadi MT Condensed Light"/>
                      <a:cs typeface="Abadi MT Condensed Light"/>
                    </a:defRPr>
                  </a:lvl1pPr>
                </a:lstStyle>
                <a:p>
                  <a:r>
                    <a:rPr lang="en-US" dirty="0"/>
                    <a:t>total( T</a:t>
                  </a:r>
                  <a:r>
                    <a:rPr lang="en-US" sz="2000" baseline="-25000" dirty="0"/>
                    <a:t>PERIOD  </a:t>
                  </a:r>
                  <a:r>
                    <a:rPr lang="en-US" dirty="0"/>
                    <a:t>)</a:t>
                  </a:r>
                </a:p>
              </p:txBody>
            </p:sp>
            <p:sp>
              <p:nvSpPr>
                <p:cNvPr id="43" name="TextBox 42"/>
                <p:cNvSpPr txBox="1"/>
                <p:nvPr/>
              </p:nvSpPr>
              <p:spPr>
                <a:xfrm>
                  <a:off x="6833456" y="3881439"/>
                  <a:ext cx="1641697" cy="276999"/>
                </a:xfrm>
                <a:prstGeom prst="rect">
                  <a:avLst/>
                </a:prstGeom>
                <a:noFill/>
              </p:spPr>
              <p:txBody>
                <a:bodyPr wrap="square" lIns="108000" tIns="0" rIns="108000" bIns="0" rtlCol="0" anchor="t" anchorCtr="0">
                  <a:spAutoFit/>
                </a:bodyPr>
                <a:lstStyle>
                  <a:defPPr>
                    <a:defRPr lang="en-US"/>
                  </a:defPPr>
                  <a:lvl1pPr>
                    <a:spcAft>
                      <a:spcPts val="600"/>
                    </a:spcAft>
                    <a:defRPr i="1">
                      <a:solidFill>
                        <a:schemeClr val="accent5">
                          <a:lumMod val="75000"/>
                        </a:schemeClr>
                      </a:solidFill>
                      <a:latin typeface="Abadi MT Condensed Light"/>
                      <a:cs typeface="Abadi MT Condensed Light"/>
                    </a:defRPr>
                  </a:lvl1pPr>
                </a:lstStyle>
                <a:p>
                  <a:r>
                    <a:rPr lang="en-US" dirty="0"/>
                    <a:t>uptime( T</a:t>
                  </a:r>
                  <a:r>
                    <a:rPr lang="en-US" sz="2000" baseline="-25000" dirty="0"/>
                    <a:t>PERIOD  </a:t>
                  </a:r>
                  <a:r>
                    <a:rPr lang="en-US" dirty="0"/>
                    <a:t>)</a:t>
                  </a:r>
                </a:p>
              </p:txBody>
            </p:sp>
            <p:sp>
              <p:nvSpPr>
                <p:cNvPr id="44" name="TextBox 43"/>
                <p:cNvSpPr txBox="1"/>
                <p:nvPr/>
              </p:nvSpPr>
              <p:spPr>
                <a:xfrm>
                  <a:off x="5902083" y="4380974"/>
                  <a:ext cx="3512837" cy="307777"/>
                </a:xfrm>
                <a:prstGeom prst="rect">
                  <a:avLst/>
                </a:prstGeom>
                <a:noFill/>
              </p:spPr>
              <p:txBody>
                <a:bodyPr wrap="square" lIns="108000" tIns="0" rIns="108000" bIns="0" rtlCol="0" anchor="t" anchorCtr="0">
                  <a:spAutoFit/>
                </a:bodyPr>
                <a:lstStyle>
                  <a:defPPr>
                    <a:defRPr lang="en-US"/>
                  </a:defPPr>
                  <a:lvl1pPr>
                    <a:spcAft>
                      <a:spcPts val="600"/>
                    </a:spcAft>
                    <a:defRPr i="1">
                      <a:solidFill>
                        <a:schemeClr val="accent5">
                          <a:lumMod val="75000"/>
                        </a:schemeClr>
                      </a:solidFill>
                      <a:latin typeface="Abadi MT Condensed Light"/>
                      <a:cs typeface="Abadi MT Condensed Light"/>
                    </a:defRPr>
                  </a:lvl1pPr>
                </a:lstStyle>
                <a:p>
                  <a:r>
                    <a:rPr lang="en-US" dirty="0"/>
                    <a:t>uptime( T</a:t>
                  </a:r>
                  <a:r>
                    <a:rPr lang="en-US" sz="2000" baseline="-25000" dirty="0"/>
                    <a:t>PERIOD  </a:t>
                  </a:r>
                  <a:r>
                    <a:rPr lang="en-US" dirty="0"/>
                    <a:t>) + downtime(  T</a:t>
                  </a:r>
                  <a:r>
                    <a:rPr lang="en-US" sz="2000" baseline="-25000" dirty="0"/>
                    <a:t>PERIOD</a:t>
                  </a:r>
                  <a:r>
                    <a:rPr lang="en-US" sz="2000" dirty="0"/>
                    <a:t> </a:t>
                  </a:r>
                  <a:r>
                    <a:rPr lang="en-US" dirty="0"/>
                    <a:t> ) </a:t>
                  </a:r>
                </a:p>
              </p:txBody>
            </p:sp>
          </p:grpSp>
          <p:sp>
            <p:nvSpPr>
              <p:cNvPr id="36" name="TextBox 35"/>
              <p:cNvSpPr txBox="1"/>
              <p:nvPr/>
            </p:nvSpPr>
            <p:spPr>
              <a:xfrm>
                <a:off x="665459" y="387438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solidFill>
                      <a:schemeClr val="accent5">
                        <a:lumMod val="20000"/>
                        <a:lumOff val="80000"/>
                      </a:schemeClr>
                    </a:solidFill>
                  </a:rPr>
                  <a:t>02</a:t>
                </a:r>
              </a:p>
            </p:txBody>
          </p:sp>
        </p:grpSp>
        <p:cxnSp>
          <p:nvCxnSpPr>
            <p:cNvPr id="45" name="Straight Connector 44"/>
            <p:cNvCxnSpPr/>
            <p:nvPr/>
          </p:nvCxnSpPr>
          <p:spPr>
            <a:xfrm flipH="1">
              <a:off x="5755212" y="4400545"/>
              <a:ext cx="3219455" cy="0"/>
            </a:xfrm>
            <a:prstGeom prst="line">
              <a:avLst/>
            </a:prstGeom>
            <a:ln w="12700" cmpd="sng">
              <a:solidFill>
                <a:schemeClr val="accent5">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H="1">
              <a:off x="3680871" y="4400545"/>
              <a:ext cx="1517662" cy="0"/>
            </a:xfrm>
            <a:prstGeom prst="line">
              <a:avLst/>
            </a:prstGeom>
            <a:ln w="12700" cmpd="sng">
              <a:solidFill>
                <a:schemeClr val="accent5">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666113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8467" y="15239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2117" y="-95779"/>
            <a:ext cx="9144000" cy="1143000"/>
          </a:xfrm>
        </p:spPr>
        <p:txBody>
          <a:bodyPr/>
          <a:lstStyle/>
          <a:p>
            <a:r>
              <a:rPr lang="en-US" b="0"/>
              <a:t>Availability</a:t>
            </a:r>
          </a:p>
        </p:txBody>
      </p:sp>
      <p:sp>
        <p:nvSpPr>
          <p:cNvPr id="4" name="Date Placeholder 3"/>
          <p:cNvSpPr>
            <a:spLocks noGrp="1"/>
          </p:cNvSpPr>
          <p:nvPr>
            <p:ph type="dt" sz="half" idx="10"/>
          </p:nvPr>
        </p:nvSpPr>
        <p:spPr/>
        <p:txBody>
          <a:bodyPr/>
          <a:lstStyle/>
          <a:p>
            <a:fld id="{3D204B18-9485-D74D-B2B3-6C26E88E40BB}" type="datetime1">
              <a:rPr lang="en-AU"/>
              <a:pPr/>
              <a:t>2/5/18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6</a:t>
            </a:fld>
            <a:endParaRPr lang="en-US"/>
          </a:p>
        </p:txBody>
      </p:sp>
      <p:cxnSp>
        <p:nvCxnSpPr>
          <p:cNvPr id="55" name="Straight Connector 54"/>
          <p:cNvCxnSpPr/>
          <p:nvPr/>
        </p:nvCxnSpPr>
        <p:spPr>
          <a:xfrm>
            <a:off x="1947331"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2709" y="1548255"/>
            <a:ext cx="1904981" cy="584776"/>
          </a:xfrm>
          <a:prstGeom prst="rect">
            <a:avLst/>
          </a:prstGeom>
          <a:noFill/>
        </p:spPr>
        <p:txBody>
          <a:bodyPr wrap="square" rtlCol="0">
            <a:spAutoFit/>
          </a:bodyPr>
          <a:lstStyle/>
          <a:p>
            <a:pPr algn="r"/>
            <a:r>
              <a:rPr lang="en-US" sz="3200" b="1">
                <a:solidFill>
                  <a:srgbClr val="1F497D">
                    <a:lumMod val="75000"/>
                  </a:srgbClr>
                </a:solidFill>
                <a:latin typeface="Abadi MT Condensed Extra Bold"/>
                <a:cs typeface="Abadi MT Condensed Extra Bold"/>
              </a:rPr>
              <a:t>CONCEPTS</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2019294" y="1553624"/>
            <a:ext cx="7048505" cy="1390124"/>
          </a:xfrm>
          <a:prstGeom prst="rect">
            <a:avLst/>
          </a:prstGeom>
          <a:noFill/>
        </p:spPr>
        <p:txBody>
          <a:bodyPr wrap="square" rtlCol="0">
            <a:spAutoFit/>
          </a:bodyPr>
          <a:lstStyle/>
          <a:p>
            <a:r>
              <a:rPr lang="en-US" sz="3000">
                <a:latin typeface="Abadi MT Condensed Light"/>
                <a:cs typeface="Abadi MT Condensed Light"/>
              </a:rPr>
              <a:t>Standards of availability</a:t>
            </a:r>
          </a:p>
          <a:p>
            <a:pPr lvl="0">
              <a:spcBef>
                <a:spcPts val="1000"/>
              </a:spcBef>
            </a:pPr>
            <a:r>
              <a:rPr lang="en-US" sz="2300" i="1">
                <a:solidFill>
                  <a:prstClr val="black">
                    <a:lumMod val="65000"/>
                    <a:lumOff val="35000"/>
                  </a:prstClr>
                </a:solidFill>
                <a:latin typeface="Abadi MT Condensed Light"/>
                <a:cs typeface="Abadi MT Condensed Light"/>
              </a:rPr>
              <a:t>In relation to availability, the pre-cloud computing era used the “5 9s” standard, as an expected target of availability for production systems:</a:t>
            </a:r>
          </a:p>
        </p:txBody>
      </p:sp>
      <p:grpSp>
        <p:nvGrpSpPr>
          <p:cNvPr id="23" name="Group 22"/>
          <p:cNvGrpSpPr/>
          <p:nvPr/>
        </p:nvGrpSpPr>
        <p:grpSpPr>
          <a:xfrm>
            <a:off x="910180" y="3006477"/>
            <a:ext cx="8233821" cy="1252256"/>
            <a:chOff x="571500" y="4890388"/>
            <a:chExt cx="8233821" cy="1252256"/>
          </a:xfrm>
        </p:grpSpPr>
        <p:grpSp>
          <p:nvGrpSpPr>
            <p:cNvPr id="26" name="Group 25"/>
            <p:cNvGrpSpPr/>
            <p:nvPr/>
          </p:nvGrpSpPr>
          <p:grpSpPr>
            <a:xfrm>
              <a:off x="571500" y="5024809"/>
              <a:ext cx="8233821" cy="1117835"/>
              <a:chOff x="884551" y="5261581"/>
              <a:chExt cx="8233821" cy="1117835"/>
            </a:xfrm>
          </p:grpSpPr>
          <p:grpSp>
            <p:nvGrpSpPr>
              <p:cNvPr id="28" name="Group 27"/>
              <p:cNvGrpSpPr/>
              <p:nvPr/>
            </p:nvGrpSpPr>
            <p:grpSpPr>
              <a:xfrm>
                <a:off x="1925952" y="5261581"/>
                <a:ext cx="7192420" cy="1117835"/>
                <a:chOff x="3946789" y="4206119"/>
                <a:chExt cx="5836938" cy="1983752"/>
              </a:xfrm>
            </p:grpSpPr>
            <p:sp>
              <p:nvSpPr>
                <p:cNvPr id="30" name="Rectangle 29"/>
                <p:cNvSpPr/>
                <p:nvPr/>
              </p:nvSpPr>
              <p:spPr>
                <a:xfrm>
                  <a:off x="3946789" y="4206119"/>
                  <a:ext cx="5836938" cy="1983752"/>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3956007" y="4270710"/>
                  <a:ext cx="3312918" cy="600811"/>
                </a:xfrm>
                <a:prstGeom prst="rect">
                  <a:avLst/>
                </a:prstGeom>
                <a:noFill/>
              </p:spPr>
              <p:txBody>
                <a:bodyPr wrap="square" lIns="0" tIns="0" rIns="108000" bIns="0" rtlCol="0" anchor="t" anchorCtr="0">
                  <a:spAutoFit/>
                </a:bodyPr>
                <a:lstStyle/>
                <a:p>
                  <a:pPr marL="1404000" indent="-1285200"/>
                  <a:r>
                    <a:rPr lang="en-US" sz="2200" dirty="0">
                      <a:solidFill>
                        <a:schemeClr val="accent1">
                          <a:lumMod val="75000"/>
                        </a:schemeClr>
                      </a:solidFill>
                      <a:latin typeface="Abadi MT Condensed Light"/>
                      <a:cs typeface="Abadi MT Condensed Light"/>
                    </a:rPr>
                    <a:t>“FIVE 9s” AVAILABILITY = 99.999%</a:t>
                  </a:r>
                </a:p>
              </p:txBody>
            </p:sp>
          </p:grpSp>
          <p:sp>
            <p:nvSpPr>
              <p:cNvPr id="29" name="Rectangle 28"/>
              <p:cNvSpPr/>
              <p:nvPr/>
            </p:nvSpPr>
            <p:spPr>
              <a:xfrm>
                <a:off x="884551" y="5270046"/>
                <a:ext cx="1039987" cy="1109370"/>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TextBox 24"/>
            <p:cNvSpPr txBox="1"/>
            <p:nvPr/>
          </p:nvSpPr>
          <p:spPr>
            <a:xfrm>
              <a:off x="659109" y="489038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solidFill>
                    <a:schemeClr val="accent1">
                      <a:lumMod val="20000"/>
                      <a:lumOff val="80000"/>
                    </a:schemeClr>
                  </a:solidFill>
                </a:rPr>
                <a:t>03</a:t>
              </a:r>
            </a:p>
          </p:txBody>
        </p:sp>
      </p:grpSp>
      <p:sp>
        <p:nvSpPr>
          <p:cNvPr id="32" name="TextBox 31"/>
          <p:cNvSpPr txBox="1"/>
          <p:nvPr/>
        </p:nvSpPr>
        <p:spPr>
          <a:xfrm>
            <a:off x="1961020" y="3592027"/>
            <a:ext cx="7174519" cy="492443"/>
          </a:xfrm>
          <a:prstGeom prst="rect">
            <a:avLst/>
          </a:prstGeom>
          <a:noFill/>
        </p:spPr>
        <p:txBody>
          <a:bodyPr wrap="square" lIns="108000" tIns="0" rIns="108000" bIns="0" rtlCol="0" anchor="t" anchorCtr="0">
            <a:spAutoFit/>
          </a:bodyPr>
          <a:lstStyle/>
          <a:p>
            <a:r>
              <a:rPr lang="en-US" sz="1600" i="1" dirty="0">
                <a:solidFill>
                  <a:schemeClr val="accent1">
                    <a:lumMod val="75000"/>
                  </a:schemeClr>
                </a:solidFill>
                <a:latin typeface="Abadi MT Condensed Light"/>
                <a:cs typeface="Abadi MT Condensed Light"/>
              </a:rPr>
              <a:t>As mentioned, availability is often related to a period of a year and a “5 9s” availability implies a total period of 5.256 minutes of downtime over a year. </a:t>
            </a:r>
          </a:p>
        </p:txBody>
      </p:sp>
      <p:grpSp>
        <p:nvGrpSpPr>
          <p:cNvPr id="33" name="Group 32"/>
          <p:cNvGrpSpPr/>
          <p:nvPr/>
        </p:nvGrpSpPr>
        <p:grpSpPr>
          <a:xfrm>
            <a:off x="901706" y="4329530"/>
            <a:ext cx="8240707" cy="1461670"/>
            <a:chOff x="571500" y="2839338"/>
            <a:chExt cx="8240707" cy="1461670"/>
          </a:xfrm>
        </p:grpSpPr>
        <p:sp>
          <p:nvSpPr>
            <p:cNvPr id="42" name="Rectangle 41"/>
            <p:cNvSpPr/>
            <p:nvPr/>
          </p:nvSpPr>
          <p:spPr>
            <a:xfrm>
              <a:off x="1606551" y="2946244"/>
              <a:ext cx="7205656" cy="1354764"/>
            </a:xfrm>
            <a:prstGeom prst="rect">
              <a:avLst/>
            </a:prstGeom>
            <a:solidFill>
              <a:schemeClr val="accent4">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p:cNvSpPr txBox="1"/>
            <p:nvPr/>
          </p:nvSpPr>
          <p:spPr>
            <a:xfrm>
              <a:off x="1636960" y="2982640"/>
              <a:ext cx="5538540" cy="338554"/>
            </a:xfrm>
            <a:prstGeom prst="rect">
              <a:avLst/>
            </a:prstGeom>
            <a:noFill/>
          </p:spPr>
          <p:txBody>
            <a:bodyPr wrap="square" lIns="0" tIns="0" rIns="108000" bIns="0" rtlCol="0" anchor="t" anchorCtr="0">
              <a:spAutoFit/>
            </a:bodyPr>
            <a:lstStyle>
              <a:defPPr>
                <a:defRPr lang="en-US"/>
              </a:defPPr>
              <a:lvl1pPr marL="180000">
                <a:defRPr sz="2400">
                  <a:solidFill>
                    <a:srgbClr val="B27979"/>
                  </a:solidFill>
                  <a:latin typeface="Abadi MT Condensed Light"/>
                  <a:cs typeface="Abadi MT Condensed Light"/>
                </a:defRPr>
              </a:lvl1pPr>
            </a:lstStyle>
            <a:p>
              <a:pPr marL="90488"/>
              <a:r>
                <a:rPr lang="en-US" sz="2200" dirty="0">
                  <a:solidFill>
                    <a:schemeClr val="accent4">
                      <a:lumMod val="75000"/>
                    </a:schemeClr>
                  </a:solidFill>
                </a:rPr>
                <a:t>AVAILABILITY WARRANTIES IN THE CLOUD</a:t>
              </a:r>
            </a:p>
          </p:txBody>
        </p:sp>
        <p:sp>
          <p:nvSpPr>
            <p:cNvPr id="48" name="Rectangle 47"/>
            <p:cNvSpPr/>
            <p:nvPr/>
          </p:nvSpPr>
          <p:spPr>
            <a:xfrm>
              <a:off x="571500" y="2946242"/>
              <a:ext cx="1039987" cy="1354766"/>
            </a:xfrm>
            <a:prstGeom prst="rect">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1607530" y="3361293"/>
              <a:ext cx="7087731" cy="738664"/>
            </a:xfrm>
            <a:prstGeom prst="rect">
              <a:avLst/>
            </a:prstGeom>
            <a:noFill/>
          </p:spPr>
          <p:txBody>
            <a:bodyPr wrap="square" lIns="108000" tIns="0" rIns="108000" bIns="0" rtlCol="0" anchor="t" anchorCtr="0">
              <a:spAutoFit/>
            </a:bodyPr>
            <a:lstStyle>
              <a:defPPr>
                <a:defRPr lang="en-US"/>
              </a:defPPr>
              <a:lvl1pPr>
                <a:spcAft>
                  <a:spcPts val="600"/>
                </a:spcAft>
                <a:defRPr i="1">
                  <a:solidFill>
                    <a:srgbClr val="B27979"/>
                  </a:solidFill>
                  <a:latin typeface="Abadi MT Condensed Light"/>
                  <a:cs typeface="Abadi MT Condensed Light"/>
                </a:defRPr>
              </a:lvl1pPr>
            </a:lstStyle>
            <a:p>
              <a:r>
                <a:rPr lang="en-US" sz="1600" dirty="0">
                  <a:solidFill>
                    <a:schemeClr val="accent4">
                      <a:lumMod val="75000"/>
                    </a:schemeClr>
                  </a:solidFill>
                </a:rPr>
                <a:t>“5 9s” have been considered an enterprise standard in the pre-cloud era. With the advent of the cloud and the use of hardware more prone to failures, the warranties on availability that the vendors are willing to endorse have dropped and it is usual to find 2, 3, to 4 9s.</a:t>
              </a:r>
            </a:p>
          </p:txBody>
        </p:sp>
        <p:sp>
          <p:nvSpPr>
            <p:cNvPr id="50" name="TextBox 49"/>
            <p:cNvSpPr txBox="1"/>
            <p:nvPr/>
          </p:nvSpPr>
          <p:spPr>
            <a:xfrm>
              <a:off x="684509" y="283933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solidFill>
                    <a:schemeClr val="accent4">
                      <a:lumMod val="20000"/>
                      <a:lumOff val="80000"/>
                    </a:schemeClr>
                  </a:solidFill>
                </a:rPr>
                <a:t>04</a:t>
              </a:r>
            </a:p>
          </p:txBody>
        </p:sp>
      </p:grpSp>
    </p:spTree>
    <p:extLst>
      <p:ext uri="{BB962C8B-B14F-4D97-AF65-F5344CB8AC3E}">
        <p14:creationId xmlns:p14="http://schemas.microsoft.com/office/powerpoint/2010/main" val="2313432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8467" y="15239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2117" y="-95779"/>
            <a:ext cx="9144000" cy="1143000"/>
          </a:xfrm>
        </p:spPr>
        <p:txBody>
          <a:bodyPr/>
          <a:lstStyle/>
          <a:p>
            <a:r>
              <a:rPr lang="en-US" b="0"/>
              <a:t>Availability</a:t>
            </a:r>
          </a:p>
        </p:txBody>
      </p:sp>
      <p:sp>
        <p:nvSpPr>
          <p:cNvPr id="4" name="Date Placeholder 3"/>
          <p:cNvSpPr>
            <a:spLocks noGrp="1"/>
          </p:cNvSpPr>
          <p:nvPr>
            <p:ph type="dt" sz="half" idx="10"/>
          </p:nvPr>
        </p:nvSpPr>
        <p:spPr/>
        <p:txBody>
          <a:bodyPr/>
          <a:lstStyle/>
          <a:p>
            <a:fld id="{3D204B18-9485-D74D-B2B3-6C26E88E40BB}" type="datetime1">
              <a:rPr lang="en-AU"/>
              <a:pPr/>
              <a:t>2/5/18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7</a:t>
            </a:fld>
            <a:endParaRPr lang="en-US"/>
          </a:p>
        </p:txBody>
      </p:sp>
      <p:cxnSp>
        <p:nvCxnSpPr>
          <p:cNvPr id="55" name="Straight Connector 54"/>
          <p:cNvCxnSpPr/>
          <p:nvPr/>
        </p:nvCxnSpPr>
        <p:spPr>
          <a:xfrm>
            <a:off x="1947331"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2709" y="1548255"/>
            <a:ext cx="1904981" cy="584776"/>
          </a:xfrm>
          <a:prstGeom prst="rect">
            <a:avLst/>
          </a:prstGeom>
          <a:noFill/>
        </p:spPr>
        <p:txBody>
          <a:bodyPr wrap="square" rtlCol="0">
            <a:spAutoFit/>
          </a:bodyPr>
          <a:lstStyle/>
          <a:p>
            <a:pPr algn="r"/>
            <a:r>
              <a:rPr lang="en-US" sz="3200" b="1">
                <a:solidFill>
                  <a:srgbClr val="1F497D">
                    <a:lumMod val="75000"/>
                  </a:srgbClr>
                </a:solidFill>
                <a:latin typeface="Abadi MT Condensed Extra Bold"/>
                <a:cs typeface="Abadi MT Condensed Extra Bold"/>
              </a:rPr>
              <a:t>CONCEPTS</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2019294" y="1553624"/>
            <a:ext cx="7048505" cy="1872307"/>
          </a:xfrm>
          <a:prstGeom prst="rect">
            <a:avLst/>
          </a:prstGeom>
          <a:noFill/>
        </p:spPr>
        <p:txBody>
          <a:bodyPr wrap="square" rtlCol="0">
            <a:spAutoFit/>
          </a:bodyPr>
          <a:lstStyle/>
          <a:p>
            <a:r>
              <a:rPr lang="en-US" sz="3000">
                <a:latin typeface="Abadi MT Condensed Light"/>
                <a:cs typeface="Abadi MT Condensed Light"/>
              </a:rPr>
              <a:t>Standards of availability</a:t>
            </a:r>
          </a:p>
          <a:p>
            <a:pPr lvl="0">
              <a:spcBef>
                <a:spcPts val="1000"/>
              </a:spcBef>
            </a:pPr>
            <a:r>
              <a:rPr lang="en-US" sz="2300" i="1">
                <a:solidFill>
                  <a:prstClr val="black">
                    <a:lumMod val="65000"/>
                    <a:lumOff val="35000"/>
                  </a:prstClr>
                </a:solidFill>
                <a:latin typeface="Abadi MT Condensed Light"/>
                <a:cs typeface="Abadi MT Condensed Light"/>
              </a:rPr>
              <a:t>Wait a minute… did you say less availability? … in the cloud?</a:t>
            </a:r>
          </a:p>
          <a:p>
            <a:pPr lvl="0">
              <a:spcBef>
                <a:spcPts val="1000"/>
              </a:spcBef>
            </a:pPr>
            <a:r>
              <a:rPr lang="en-US" sz="2300" i="1">
                <a:solidFill>
                  <a:prstClr val="black">
                    <a:lumMod val="65000"/>
                    <a:lumOff val="35000"/>
                  </a:prstClr>
                </a:solidFill>
                <a:latin typeface="Abadi MT Condensed Light"/>
                <a:cs typeface="Abadi MT Condensed Light"/>
              </a:rPr>
              <a:t>How come a system that provides infinite scalability has become less reliable?</a:t>
            </a:r>
          </a:p>
        </p:txBody>
      </p:sp>
      <p:grpSp>
        <p:nvGrpSpPr>
          <p:cNvPr id="24" name="Group 23"/>
          <p:cNvGrpSpPr/>
          <p:nvPr/>
        </p:nvGrpSpPr>
        <p:grpSpPr>
          <a:xfrm>
            <a:off x="914400" y="3518788"/>
            <a:ext cx="8229600" cy="1993012"/>
            <a:chOff x="571500" y="3874388"/>
            <a:chExt cx="8229600" cy="1993012"/>
          </a:xfrm>
        </p:grpSpPr>
        <p:sp>
          <p:nvSpPr>
            <p:cNvPr id="27" name="Rectangle 26"/>
            <p:cNvSpPr/>
            <p:nvPr/>
          </p:nvSpPr>
          <p:spPr>
            <a:xfrm>
              <a:off x="1600200" y="4008766"/>
              <a:ext cx="7200900" cy="1858634"/>
            </a:xfrm>
            <a:prstGeom prst="rect">
              <a:avLst/>
            </a:prstGeom>
            <a:solidFill>
              <a:schemeClr val="accent2">
                <a:lumMod val="20000"/>
                <a:lumOff val="80000"/>
                <a:alpha val="80000"/>
              </a:schemeClr>
            </a:solidFill>
            <a:ln>
              <a:solidFill>
                <a:schemeClr val="accent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1617962" y="4465639"/>
              <a:ext cx="7081538" cy="1308050"/>
            </a:xfrm>
            <a:prstGeom prst="rect">
              <a:avLst/>
            </a:prstGeom>
            <a:noFill/>
          </p:spPr>
          <p:txBody>
            <a:bodyPr wrap="square" lIns="108000" tIns="0" rIns="108000" bIns="0" rtlCol="0" anchor="t" anchorCtr="0">
              <a:spAutoFit/>
            </a:bodyPr>
            <a:lstStyle>
              <a:defPPr>
                <a:defRPr lang="en-US"/>
              </a:defPPr>
              <a:lvl1pPr>
                <a:spcAft>
                  <a:spcPts val="600"/>
                </a:spcAft>
                <a:defRPr i="1">
                  <a:solidFill>
                    <a:schemeClr val="accent5">
                      <a:lumMod val="75000"/>
                    </a:schemeClr>
                  </a:solidFill>
                  <a:latin typeface="Abadi MT Condensed Light"/>
                  <a:cs typeface="Abadi MT Condensed Light"/>
                </a:defRPr>
              </a:lvl1pPr>
            </a:lstStyle>
            <a:p>
              <a:r>
                <a:rPr lang="en-US" sz="1600" dirty="0">
                  <a:solidFill>
                    <a:srgbClr val="9E3A3A"/>
                  </a:solidFill>
                </a:rPr>
                <a:t>As noticed before, cloud computing gives the illusion of infinite scalability. To deliver such experience, data centers utlise large arrays of hardware. Datacenters can be built either out mid-high end hardware or standard hardware.</a:t>
              </a:r>
            </a:p>
            <a:p>
              <a:r>
                <a:rPr lang="en-US" sz="1600" dirty="0">
                  <a:solidFill>
                    <a:srgbClr val="9E3A3A"/>
                  </a:solidFill>
                </a:rPr>
                <a:t>By leveraging standard hardware, more capacity can be built at the expense of performance and sometime availability, for the single node. The resulting system can be overall result less reliable.</a:t>
              </a:r>
            </a:p>
          </p:txBody>
        </p:sp>
        <p:sp>
          <p:nvSpPr>
            <p:cNvPr id="35" name="Rectangle 34"/>
            <p:cNvSpPr/>
            <p:nvPr/>
          </p:nvSpPr>
          <p:spPr>
            <a:xfrm>
              <a:off x="571500" y="4008766"/>
              <a:ext cx="1032935" cy="1845934"/>
            </a:xfrm>
            <a:prstGeom prst="rect">
              <a:avLst/>
            </a:prstGeom>
            <a:solidFill>
              <a:srgbClr val="953735">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1575126" y="4063159"/>
              <a:ext cx="7048174" cy="338554"/>
            </a:xfrm>
            <a:prstGeom prst="rect">
              <a:avLst/>
            </a:prstGeom>
            <a:noFill/>
          </p:spPr>
          <p:txBody>
            <a:bodyPr wrap="square" lIns="0" tIns="0" rIns="108000" bIns="0" rtlCol="0" anchor="t" anchorCtr="0">
              <a:spAutoFit/>
            </a:bodyPr>
            <a:lstStyle>
              <a:defPPr>
                <a:defRPr lang="en-US"/>
              </a:defPPr>
              <a:lvl1pPr marL="1440000" indent="-1285200">
                <a:defRPr sz="2200">
                  <a:solidFill>
                    <a:schemeClr val="accent2">
                      <a:lumMod val="75000"/>
                    </a:schemeClr>
                  </a:solidFill>
                  <a:latin typeface="Abadi MT Condensed Light"/>
                  <a:cs typeface="Abadi MT Condensed Light"/>
                </a:defRPr>
              </a:lvl1pPr>
            </a:lstStyle>
            <a:p>
              <a:r>
                <a:rPr lang="en-US" dirty="0"/>
                <a:t>AVALABILITY, SCALABILITY, and ECONOMIES OF SCALE</a:t>
              </a:r>
            </a:p>
          </p:txBody>
        </p:sp>
        <p:sp>
          <p:nvSpPr>
            <p:cNvPr id="37" name="TextBox 36"/>
            <p:cNvSpPr txBox="1"/>
            <p:nvPr/>
          </p:nvSpPr>
          <p:spPr>
            <a:xfrm>
              <a:off x="665459" y="387438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solidFill>
                    <a:schemeClr val="accent2">
                      <a:lumMod val="20000"/>
                      <a:lumOff val="80000"/>
                    </a:schemeClr>
                  </a:solidFill>
                </a:rPr>
                <a:t>05</a:t>
              </a:r>
            </a:p>
          </p:txBody>
        </p:sp>
      </p:grpSp>
    </p:spTree>
    <p:extLst>
      <p:ext uri="{BB962C8B-B14F-4D97-AF65-F5344CB8AC3E}">
        <p14:creationId xmlns:p14="http://schemas.microsoft.com/office/powerpoint/2010/main" val="2499671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8467" y="15239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2117" y="-95779"/>
            <a:ext cx="9144000" cy="1143000"/>
          </a:xfrm>
        </p:spPr>
        <p:txBody>
          <a:bodyPr/>
          <a:lstStyle/>
          <a:p>
            <a:r>
              <a:rPr lang="en-US" b="0"/>
              <a:t>Availability</a:t>
            </a:r>
          </a:p>
        </p:txBody>
      </p:sp>
      <p:sp>
        <p:nvSpPr>
          <p:cNvPr id="4" name="Date Placeholder 3"/>
          <p:cNvSpPr>
            <a:spLocks noGrp="1"/>
          </p:cNvSpPr>
          <p:nvPr>
            <p:ph type="dt" sz="half" idx="10"/>
          </p:nvPr>
        </p:nvSpPr>
        <p:spPr/>
        <p:txBody>
          <a:bodyPr/>
          <a:lstStyle/>
          <a:p>
            <a:fld id="{3D204B18-9485-D74D-B2B3-6C26E88E40BB}" type="datetime1">
              <a:rPr lang="en-AU"/>
              <a:pPr/>
              <a:t>2/5/18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8</a:t>
            </a:fld>
            <a:endParaRPr lang="en-US"/>
          </a:p>
        </p:txBody>
      </p:sp>
      <p:cxnSp>
        <p:nvCxnSpPr>
          <p:cNvPr id="55" name="Straight Connector 54"/>
          <p:cNvCxnSpPr/>
          <p:nvPr/>
        </p:nvCxnSpPr>
        <p:spPr>
          <a:xfrm>
            <a:off x="1947331"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2709" y="1548255"/>
            <a:ext cx="1904981" cy="1077218"/>
          </a:xfrm>
          <a:prstGeom prst="rect">
            <a:avLst/>
          </a:prstGeom>
          <a:noFill/>
        </p:spPr>
        <p:txBody>
          <a:bodyPr wrap="square" rtlCol="0">
            <a:spAutoFit/>
          </a:bodyPr>
          <a:lstStyle/>
          <a:p>
            <a:pPr algn="r"/>
            <a:r>
              <a:rPr lang="en-US" sz="3200" b="1">
                <a:solidFill>
                  <a:srgbClr val="1F497D">
                    <a:lumMod val="75000"/>
                  </a:srgbClr>
                </a:solidFill>
                <a:latin typeface="Abadi MT Condensed Extra Bold"/>
                <a:cs typeface="Abadi MT Condensed Extra Bold"/>
              </a:rPr>
              <a:t>FOCUS POINT</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2019294" y="1553624"/>
            <a:ext cx="7048505" cy="4385816"/>
          </a:xfrm>
          <a:prstGeom prst="rect">
            <a:avLst/>
          </a:prstGeom>
          <a:noFill/>
        </p:spPr>
        <p:txBody>
          <a:bodyPr wrap="square" rtlCol="0">
            <a:spAutoFit/>
          </a:bodyPr>
          <a:lstStyle/>
          <a:p>
            <a:r>
              <a:rPr lang="en-US" sz="3000">
                <a:latin typeface="Abadi MT Condensed Light"/>
                <a:cs typeface="Abadi MT Condensed Light"/>
              </a:rPr>
              <a:t>Engineering availability</a:t>
            </a:r>
          </a:p>
          <a:p>
            <a:pPr lvl="0">
              <a:spcBef>
                <a:spcPts val="1000"/>
              </a:spcBef>
            </a:pPr>
            <a:r>
              <a:rPr lang="en-US" sz="2300" i="1">
                <a:solidFill>
                  <a:prstClr val="black">
                    <a:lumMod val="65000"/>
                    <a:lumOff val="35000"/>
                  </a:prstClr>
                </a:solidFill>
                <a:latin typeface="Abadi MT Condensed Light"/>
                <a:cs typeface="Abadi MT Condensed Light"/>
              </a:rPr>
              <a:t>Despite the underlying infrastructure might be delivered with a lower target in availabilty, it is still possible to achieve high levels of availability for cloud applications.</a:t>
            </a:r>
          </a:p>
          <a:p>
            <a:pPr lvl="0">
              <a:spcBef>
                <a:spcPts val="1000"/>
              </a:spcBef>
            </a:pPr>
            <a:endParaRPr lang="en-US" sz="2300" i="1">
              <a:solidFill>
                <a:prstClr val="black">
                  <a:lumMod val="65000"/>
                  <a:lumOff val="35000"/>
                </a:prstClr>
              </a:solidFill>
              <a:latin typeface="Abadi MT Condensed Light"/>
              <a:cs typeface="Abadi MT Condensed Light"/>
            </a:endParaRPr>
          </a:p>
          <a:p>
            <a:pPr lvl="0">
              <a:spcBef>
                <a:spcPts val="1000"/>
              </a:spcBef>
            </a:pPr>
            <a:endParaRPr lang="en-US" sz="2300" i="1">
              <a:solidFill>
                <a:prstClr val="black">
                  <a:lumMod val="65000"/>
                  <a:lumOff val="35000"/>
                </a:prstClr>
              </a:solidFill>
              <a:latin typeface="Abadi MT Condensed Light"/>
              <a:cs typeface="Abadi MT Condensed Light"/>
            </a:endParaRPr>
          </a:p>
          <a:p>
            <a:pPr lvl="0">
              <a:spcBef>
                <a:spcPts val="1000"/>
              </a:spcBef>
            </a:pPr>
            <a:endParaRPr lang="en-US" sz="2300" i="1">
              <a:solidFill>
                <a:prstClr val="black">
                  <a:lumMod val="65000"/>
                  <a:lumOff val="35000"/>
                </a:prstClr>
              </a:solidFill>
              <a:latin typeface="Abadi MT Condensed Light"/>
              <a:cs typeface="Abadi MT Condensed Light"/>
            </a:endParaRPr>
          </a:p>
          <a:p>
            <a:pPr lvl="0">
              <a:spcBef>
                <a:spcPts val="1000"/>
              </a:spcBef>
            </a:pPr>
            <a:endParaRPr lang="en-US" sz="2300" i="1">
              <a:solidFill>
                <a:prstClr val="black">
                  <a:lumMod val="65000"/>
                  <a:lumOff val="35000"/>
                </a:prstClr>
              </a:solidFill>
              <a:latin typeface="Abadi MT Condensed Light"/>
              <a:cs typeface="Abadi MT Condensed Light"/>
            </a:endParaRPr>
          </a:p>
          <a:p>
            <a:pPr lvl="0">
              <a:spcBef>
                <a:spcPts val="2800"/>
              </a:spcBef>
            </a:pPr>
            <a:r>
              <a:rPr lang="en-US" sz="2300" i="1">
                <a:solidFill>
                  <a:prstClr val="black">
                    <a:lumMod val="65000"/>
                    <a:lumOff val="35000"/>
                  </a:prstClr>
                </a:solidFill>
                <a:latin typeface="Abadi MT Condensed Light"/>
                <a:cs typeface="Abadi MT Condensed Light"/>
              </a:rPr>
              <a:t>Let’s see what this entails.</a:t>
            </a:r>
          </a:p>
        </p:txBody>
      </p:sp>
      <p:grpSp>
        <p:nvGrpSpPr>
          <p:cNvPr id="8" name="Group 7"/>
          <p:cNvGrpSpPr/>
          <p:nvPr/>
        </p:nvGrpSpPr>
        <p:grpSpPr>
          <a:xfrm>
            <a:off x="914400" y="3551608"/>
            <a:ext cx="8229600" cy="1706192"/>
            <a:chOff x="914400" y="3996108"/>
            <a:chExt cx="8229600" cy="1706192"/>
          </a:xfrm>
        </p:grpSpPr>
        <p:grpSp>
          <p:nvGrpSpPr>
            <p:cNvPr id="16" name="Group 15"/>
            <p:cNvGrpSpPr/>
            <p:nvPr/>
          </p:nvGrpSpPr>
          <p:grpSpPr>
            <a:xfrm>
              <a:off x="914400" y="3996108"/>
              <a:ext cx="8229600" cy="1706192"/>
              <a:chOff x="571500" y="5024808"/>
              <a:chExt cx="8229600" cy="1706192"/>
            </a:xfrm>
          </p:grpSpPr>
          <p:sp>
            <p:nvSpPr>
              <p:cNvPr id="17" name="Rectangle 16"/>
              <p:cNvSpPr/>
              <p:nvPr/>
            </p:nvSpPr>
            <p:spPr>
              <a:xfrm>
                <a:off x="1612900" y="5024810"/>
                <a:ext cx="7188200" cy="1680790"/>
              </a:xfrm>
              <a:prstGeom prst="rect">
                <a:avLst/>
              </a:prstGeom>
              <a:solidFill>
                <a:srgbClr val="DAE8C1">
                  <a:alpha val="80000"/>
                </a:srgbClr>
              </a:solidFill>
              <a:ln>
                <a:solidFill>
                  <a:srgbClr val="DAE8C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1579810" y="5061206"/>
                <a:ext cx="5538540" cy="338554"/>
              </a:xfrm>
              <a:prstGeom prst="rect">
                <a:avLst/>
              </a:prstGeom>
              <a:noFill/>
            </p:spPr>
            <p:txBody>
              <a:bodyPr wrap="square" lIns="0" tIns="0" rIns="108000" bIns="0" rtlCol="0" anchor="t" anchorCtr="0">
                <a:spAutoFit/>
              </a:bodyPr>
              <a:lstStyle>
                <a:defPPr>
                  <a:defRPr lang="en-US"/>
                </a:defPPr>
                <a:lvl1pPr marL="1440000" indent="-1285200">
                  <a:defRPr sz="2200">
                    <a:solidFill>
                      <a:schemeClr val="accent3">
                        <a:lumMod val="50000"/>
                      </a:schemeClr>
                    </a:solidFill>
                    <a:latin typeface="Abadi MT Condensed Light"/>
                    <a:cs typeface="Abadi MT Condensed Light"/>
                  </a:defRPr>
                </a:lvl1pPr>
              </a:lstStyle>
              <a:p>
                <a:r>
                  <a:rPr lang="en-US" dirty="0"/>
                  <a:t>ENGINEERING APPLICATION AVAILABILITY</a:t>
                </a:r>
              </a:p>
            </p:txBody>
          </p:sp>
          <p:sp>
            <p:nvSpPr>
              <p:cNvPr id="19" name="Rectangle 18"/>
              <p:cNvSpPr/>
              <p:nvPr/>
            </p:nvSpPr>
            <p:spPr>
              <a:xfrm>
                <a:off x="571500" y="5024808"/>
                <a:ext cx="1039987" cy="1706192"/>
              </a:xfrm>
              <a:prstGeom prst="rect">
                <a:avLst/>
              </a:prstGeom>
              <a:solidFill>
                <a:srgbClr val="77933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1639281" y="5484308"/>
                <a:ext cx="7034819" cy="1061829"/>
              </a:xfrm>
              <a:prstGeom prst="rect">
                <a:avLst/>
              </a:prstGeom>
              <a:noFill/>
            </p:spPr>
            <p:txBody>
              <a:bodyPr wrap="square" lIns="108000" tIns="0" rIns="108000" bIns="0" rtlCol="0" anchor="t" anchorCtr="0">
                <a:spAutoFit/>
              </a:bodyPr>
              <a:lstStyle/>
              <a:p>
                <a:r>
                  <a:rPr lang="en-US" sz="1600" i="1" dirty="0">
                    <a:solidFill>
                      <a:srgbClr val="586E2E"/>
                    </a:solidFill>
                    <a:latin typeface="Abadi MT Condensed Light"/>
                    <a:cs typeface="Abadi MT Condensed Light"/>
                  </a:rPr>
                  <a:t>As happens to scalability, availability needs to be engineered into the application architecture and behaviour of the system, and cannot only be achieved by purchasing more reliable hardware.</a:t>
                </a:r>
              </a:p>
              <a:p>
                <a:pPr>
                  <a:spcBef>
                    <a:spcPts val="600"/>
                  </a:spcBef>
                </a:pPr>
                <a:r>
                  <a:rPr lang="en-US" sz="1600" i="1" dirty="0">
                    <a:solidFill>
                      <a:srgbClr val="586E2E"/>
                    </a:solidFill>
                    <a:latin typeface="Abadi MT Condensed Light"/>
                    <a:cs typeface="Abadi MT Condensed Light"/>
                  </a:rPr>
                  <a:t>This is to best take advantage of some of the key advantages of cloud computing. In particular, the indefinite availability of resources. </a:t>
                </a:r>
              </a:p>
            </p:txBody>
          </p:sp>
        </p:grpSp>
        <p:sp>
          <p:nvSpPr>
            <p:cNvPr id="3" name="Oval 2"/>
            <p:cNvSpPr/>
            <p:nvPr/>
          </p:nvSpPr>
          <p:spPr>
            <a:xfrm>
              <a:off x="1130300" y="4203700"/>
              <a:ext cx="635000" cy="622300"/>
            </a:xfrm>
            <a:prstGeom prst="ellipse">
              <a:avLst/>
            </a:prstGeom>
            <a:solidFill>
              <a:schemeClr val="accent3">
                <a:lumMod val="20000"/>
                <a:lumOff val="80000"/>
                <a:alpha val="80000"/>
              </a:schemeClr>
            </a:solidFill>
            <a:ln w="3175" cmpd="sng">
              <a:solidFill>
                <a:schemeClr val="accent3">
                  <a:lumMod val="20000"/>
                  <a:lumOff val="80000"/>
                  <a:alpha val="80000"/>
                </a:schemeClr>
              </a:solidFill>
              <a:headEnd type="stealt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p:cNvSpPr txBox="1"/>
            <p:nvPr/>
          </p:nvSpPr>
          <p:spPr>
            <a:xfrm>
              <a:off x="1257300" y="4076700"/>
              <a:ext cx="389650" cy="830997"/>
            </a:xfrm>
            <a:prstGeom prst="rect">
              <a:avLst/>
            </a:prstGeom>
            <a:noFill/>
          </p:spPr>
          <p:txBody>
            <a:bodyPr wrap="none" rtlCol="0">
              <a:spAutoFit/>
            </a:bodyPr>
            <a:lstStyle/>
            <a:p>
              <a:r>
                <a:rPr lang="en-US" sz="4800">
                  <a:solidFill>
                    <a:schemeClr val="accent3">
                      <a:lumMod val="75000"/>
                    </a:schemeClr>
                  </a:solidFill>
                  <a:latin typeface="Arial Black"/>
                  <a:cs typeface="Arial Black"/>
                </a:rPr>
                <a:t>!</a:t>
              </a:r>
            </a:p>
          </p:txBody>
        </p:sp>
      </p:grpSp>
    </p:spTree>
    <p:extLst>
      <p:ext uri="{BB962C8B-B14F-4D97-AF65-F5344CB8AC3E}">
        <p14:creationId xmlns:p14="http://schemas.microsoft.com/office/powerpoint/2010/main" val="77529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1955" y="15112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2117" y="-95779"/>
            <a:ext cx="9144000" cy="1143000"/>
          </a:xfrm>
        </p:spPr>
        <p:txBody>
          <a:bodyPr/>
          <a:lstStyle/>
          <a:p>
            <a:r>
              <a:rPr lang="en-US" b="0"/>
              <a:t>Availability</a:t>
            </a:r>
          </a:p>
        </p:txBody>
      </p:sp>
      <p:sp>
        <p:nvSpPr>
          <p:cNvPr id="4" name="Date Placeholder 3"/>
          <p:cNvSpPr>
            <a:spLocks noGrp="1"/>
          </p:cNvSpPr>
          <p:nvPr>
            <p:ph type="dt" sz="half" idx="10"/>
          </p:nvPr>
        </p:nvSpPr>
        <p:spPr/>
        <p:txBody>
          <a:bodyPr/>
          <a:lstStyle/>
          <a:p>
            <a:fld id="{3D204B18-9485-D74D-B2B3-6C26E88E40BB}" type="datetime1">
              <a:rPr lang="en-AU"/>
              <a:pPr/>
              <a:t>2/5/18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9</a:t>
            </a:fld>
            <a:endParaRPr lang="en-US"/>
          </a:p>
        </p:txBody>
      </p:sp>
      <p:cxnSp>
        <p:nvCxnSpPr>
          <p:cNvPr id="55" name="Straight Connector 54"/>
          <p:cNvCxnSpPr/>
          <p:nvPr/>
        </p:nvCxnSpPr>
        <p:spPr>
          <a:xfrm>
            <a:off x="1947331"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2709" y="1573655"/>
            <a:ext cx="1904981" cy="830997"/>
          </a:xfrm>
          <a:prstGeom prst="rect">
            <a:avLst/>
          </a:prstGeom>
          <a:noFill/>
        </p:spPr>
        <p:txBody>
          <a:bodyPr wrap="square" rtlCol="0">
            <a:spAutoFit/>
          </a:bodyPr>
          <a:lstStyle/>
          <a:p>
            <a:pPr algn="r"/>
            <a:r>
              <a:rPr lang="en-US" sz="2400" b="1">
                <a:solidFill>
                  <a:srgbClr val="1F497D">
                    <a:lumMod val="75000"/>
                  </a:srgbClr>
                </a:solidFill>
                <a:latin typeface="Abadi MT Condensed Extra Bold"/>
                <a:cs typeface="Abadi MT Condensed Extra Bold"/>
              </a:rPr>
              <a:t>AVAILABILITY DESIGN</a:t>
            </a:r>
            <a:endParaRPr lang="en-US">
              <a:solidFill>
                <a:schemeClr val="tx2">
                  <a:lumMod val="75000"/>
                </a:schemeClr>
              </a:solidFill>
              <a:latin typeface="Abadi MT Condensed Extra Bold"/>
              <a:cs typeface="Abadi MT Condensed Extra Bold"/>
            </a:endParaRPr>
          </a:p>
        </p:txBody>
      </p:sp>
      <p:sp>
        <p:nvSpPr>
          <p:cNvPr id="58" name="TextBox 57"/>
          <p:cNvSpPr txBox="1"/>
          <p:nvPr/>
        </p:nvSpPr>
        <p:spPr>
          <a:xfrm>
            <a:off x="2019294" y="1553624"/>
            <a:ext cx="7048505" cy="1390124"/>
          </a:xfrm>
          <a:prstGeom prst="rect">
            <a:avLst/>
          </a:prstGeom>
          <a:noFill/>
        </p:spPr>
        <p:txBody>
          <a:bodyPr wrap="square" rtlCol="0">
            <a:spAutoFit/>
          </a:bodyPr>
          <a:lstStyle/>
          <a:p>
            <a:r>
              <a:rPr lang="en-US" sz="3000">
                <a:latin typeface="Abadi MT Condensed Light"/>
                <a:cs typeface="Abadi MT Condensed Light"/>
              </a:rPr>
              <a:t>Engineering availability</a:t>
            </a:r>
          </a:p>
          <a:p>
            <a:pPr lvl="0">
              <a:spcBef>
                <a:spcPts val="1000"/>
              </a:spcBef>
            </a:pPr>
            <a:r>
              <a:rPr lang="en-US" sz="2300" i="1">
                <a:solidFill>
                  <a:prstClr val="black">
                    <a:lumMod val="65000"/>
                    <a:lumOff val="35000"/>
                  </a:prstClr>
                </a:solidFill>
                <a:latin typeface="Abadi MT Condensed Light"/>
                <a:cs typeface="Abadi MT Condensed Light"/>
              </a:rPr>
              <a:t>There are essentially two causes that can impact on application availability:</a:t>
            </a:r>
          </a:p>
        </p:txBody>
      </p:sp>
      <p:grpSp>
        <p:nvGrpSpPr>
          <p:cNvPr id="33" name="Group 32"/>
          <p:cNvGrpSpPr/>
          <p:nvPr/>
        </p:nvGrpSpPr>
        <p:grpSpPr>
          <a:xfrm>
            <a:off x="910175" y="2953607"/>
            <a:ext cx="8233824" cy="1381295"/>
            <a:chOff x="571500" y="2839338"/>
            <a:chExt cx="8233824" cy="1381295"/>
          </a:xfrm>
        </p:grpSpPr>
        <p:grpSp>
          <p:nvGrpSpPr>
            <p:cNvPr id="34" name="Group 33"/>
            <p:cNvGrpSpPr/>
            <p:nvPr/>
          </p:nvGrpSpPr>
          <p:grpSpPr>
            <a:xfrm>
              <a:off x="571500" y="2946242"/>
              <a:ext cx="8233824" cy="1274391"/>
              <a:chOff x="1181100" y="2527142"/>
              <a:chExt cx="8233824" cy="1274391"/>
            </a:xfrm>
          </p:grpSpPr>
          <p:grpSp>
            <p:nvGrpSpPr>
              <p:cNvPr id="36" name="Group 35"/>
              <p:cNvGrpSpPr/>
              <p:nvPr/>
            </p:nvGrpSpPr>
            <p:grpSpPr>
              <a:xfrm>
                <a:off x="1651215" y="2527144"/>
                <a:ext cx="7763709" cy="1274389"/>
                <a:chOff x="3483167" y="4206121"/>
                <a:chExt cx="6300562" cy="2261579"/>
              </a:xfrm>
              <a:solidFill>
                <a:schemeClr val="accent6">
                  <a:lumMod val="20000"/>
                  <a:lumOff val="80000"/>
                </a:schemeClr>
              </a:solidFill>
            </p:grpSpPr>
            <p:sp>
              <p:nvSpPr>
                <p:cNvPr id="39" name="Rectangle 38"/>
                <p:cNvSpPr/>
                <p:nvPr/>
              </p:nvSpPr>
              <p:spPr>
                <a:xfrm>
                  <a:off x="3483167" y="4206121"/>
                  <a:ext cx="6300562" cy="226157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3966313" y="4270711"/>
                  <a:ext cx="5487606" cy="600811"/>
                </a:xfrm>
                <a:prstGeom prst="rect">
                  <a:avLst/>
                </a:prstGeom>
                <a:noFill/>
              </p:spPr>
              <p:txBody>
                <a:bodyPr wrap="square" lIns="0" tIns="0" rIns="108000" bIns="0" rtlCol="0" anchor="t" anchorCtr="0">
                  <a:spAutoFit/>
                </a:bodyPr>
                <a:lstStyle>
                  <a:defPPr>
                    <a:defRPr lang="en-US"/>
                  </a:defPPr>
                  <a:lvl1pPr marL="180000">
                    <a:defRPr sz="2400">
                      <a:solidFill>
                        <a:srgbClr val="B27979"/>
                      </a:solidFill>
                      <a:latin typeface="Abadi MT Condensed Light"/>
                      <a:cs typeface="Abadi MT Condensed Light"/>
                    </a:defRPr>
                  </a:lvl1pPr>
                </a:lstStyle>
                <a:p>
                  <a:pPr marL="90488"/>
                  <a:r>
                    <a:rPr lang="en-US" sz="2200" dirty="0"/>
                    <a:t>FAILURES</a:t>
                  </a:r>
                </a:p>
              </p:txBody>
            </p:sp>
          </p:grpSp>
          <p:sp>
            <p:nvSpPr>
              <p:cNvPr id="37" name="Rectangle 36"/>
              <p:cNvSpPr/>
              <p:nvPr/>
            </p:nvSpPr>
            <p:spPr>
              <a:xfrm>
                <a:off x="1181100" y="2527142"/>
                <a:ext cx="1039987" cy="1265926"/>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2217132" y="2967593"/>
                <a:ext cx="7053860" cy="738664"/>
              </a:xfrm>
              <a:prstGeom prst="rect">
                <a:avLst/>
              </a:prstGeom>
              <a:noFill/>
            </p:spPr>
            <p:txBody>
              <a:bodyPr wrap="square" lIns="108000" tIns="0" rIns="108000" bIns="0" rtlCol="0" anchor="t" anchorCtr="0">
                <a:spAutoFit/>
              </a:bodyPr>
              <a:lstStyle>
                <a:defPPr>
                  <a:defRPr lang="en-US"/>
                </a:defPPr>
                <a:lvl1pPr>
                  <a:spcAft>
                    <a:spcPts val="600"/>
                  </a:spcAft>
                  <a:defRPr i="1">
                    <a:solidFill>
                      <a:srgbClr val="B27979"/>
                    </a:solidFill>
                    <a:latin typeface="Abadi MT Condensed Light"/>
                    <a:cs typeface="Abadi MT Condensed Light"/>
                  </a:defRPr>
                </a:lvl1pPr>
              </a:lstStyle>
              <a:p>
                <a:r>
                  <a:rPr lang="en-US" sz="1600" dirty="0"/>
                  <a:t>This is the primary cause. Failure can occur at different levels: network connections and equipments, computing nodes, storage. The end result is that either the entire or part of the application cannot perform its function. In the worst case the application is not accessible.</a:t>
                </a:r>
              </a:p>
            </p:txBody>
          </p:sp>
        </p:grpSp>
        <p:sp>
          <p:nvSpPr>
            <p:cNvPr id="35" name="TextBox 34"/>
            <p:cNvSpPr txBox="1"/>
            <p:nvPr/>
          </p:nvSpPr>
          <p:spPr>
            <a:xfrm>
              <a:off x="684509" y="283933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t>01</a:t>
              </a:r>
            </a:p>
          </p:txBody>
        </p:sp>
      </p:grpSp>
      <p:grpSp>
        <p:nvGrpSpPr>
          <p:cNvPr id="41" name="Group 40"/>
          <p:cNvGrpSpPr/>
          <p:nvPr/>
        </p:nvGrpSpPr>
        <p:grpSpPr>
          <a:xfrm>
            <a:off x="910175" y="4318870"/>
            <a:ext cx="8233825" cy="1637430"/>
            <a:chOff x="571500" y="3874388"/>
            <a:chExt cx="8233825" cy="1637430"/>
          </a:xfrm>
        </p:grpSpPr>
        <p:grpSp>
          <p:nvGrpSpPr>
            <p:cNvPr id="42" name="Group 41"/>
            <p:cNvGrpSpPr/>
            <p:nvPr/>
          </p:nvGrpSpPr>
          <p:grpSpPr>
            <a:xfrm>
              <a:off x="571500" y="4008766"/>
              <a:ext cx="8233825" cy="1503052"/>
              <a:chOff x="1181100" y="3792866"/>
              <a:chExt cx="8233825" cy="1503052"/>
            </a:xfrm>
          </p:grpSpPr>
          <p:sp>
            <p:nvSpPr>
              <p:cNvPr id="44" name="Rectangle 43"/>
              <p:cNvSpPr/>
              <p:nvPr/>
            </p:nvSpPr>
            <p:spPr>
              <a:xfrm>
                <a:off x="2209800" y="3792866"/>
                <a:ext cx="7205125" cy="1503052"/>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2227562" y="4186239"/>
                <a:ext cx="7068830" cy="984885"/>
              </a:xfrm>
              <a:prstGeom prst="rect">
                <a:avLst/>
              </a:prstGeom>
              <a:noFill/>
            </p:spPr>
            <p:txBody>
              <a:bodyPr wrap="square" lIns="108000" tIns="0" rIns="108000" bIns="0" rtlCol="0" anchor="t" anchorCtr="0">
                <a:spAutoFit/>
              </a:bodyPr>
              <a:lstStyle>
                <a:defPPr>
                  <a:defRPr lang="en-US"/>
                </a:defPPr>
                <a:lvl1pPr>
                  <a:spcAft>
                    <a:spcPts val="600"/>
                  </a:spcAft>
                  <a:defRPr i="1">
                    <a:solidFill>
                      <a:schemeClr val="accent5">
                        <a:lumMod val="75000"/>
                      </a:schemeClr>
                    </a:solidFill>
                    <a:latin typeface="Abadi MT Condensed Light"/>
                    <a:cs typeface="Abadi MT Condensed Light"/>
                  </a:defRPr>
                </a:lvl1pPr>
              </a:lstStyle>
              <a:p>
                <a:r>
                  <a:rPr lang="en-US" sz="1600" dirty="0"/>
                  <a:t>If the application (and/or the supporting infrastructure) is under considerable stress caused by excessive load or demand, requests can be dropped thus making the application not available for some users. As happen for failures performance degradation can either interest a set of components or the entire application.</a:t>
                </a:r>
              </a:p>
            </p:txBody>
          </p:sp>
          <p:sp>
            <p:nvSpPr>
              <p:cNvPr id="46" name="Rectangle 45"/>
              <p:cNvSpPr/>
              <p:nvPr/>
            </p:nvSpPr>
            <p:spPr>
              <a:xfrm>
                <a:off x="1181100" y="3792866"/>
                <a:ext cx="1032935" cy="1503052"/>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p:cNvSpPr txBox="1"/>
              <p:nvPr/>
            </p:nvSpPr>
            <p:spPr>
              <a:xfrm>
                <a:off x="2146625" y="3834559"/>
                <a:ext cx="7026999" cy="338554"/>
              </a:xfrm>
              <a:prstGeom prst="rect">
                <a:avLst/>
              </a:prstGeom>
              <a:noFill/>
            </p:spPr>
            <p:txBody>
              <a:bodyPr wrap="square" lIns="0" tIns="0" rIns="108000" bIns="0" rtlCol="0" anchor="t" anchorCtr="0">
                <a:spAutoFit/>
              </a:bodyPr>
              <a:lstStyle/>
              <a:p>
                <a:pPr marL="180000"/>
                <a:r>
                  <a:rPr lang="en-US" sz="2200" dirty="0">
                    <a:solidFill>
                      <a:schemeClr val="accent5">
                        <a:lumMod val="75000"/>
                      </a:schemeClr>
                    </a:solidFill>
                    <a:latin typeface="Abadi MT Condensed Light"/>
                    <a:cs typeface="Abadi MT Condensed Light"/>
                  </a:rPr>
                  <a:t>PERFORMANCE DEGRADATION</a:t>
                </a:r>
              </a:p>
            </p:txBody>
          </p:sp>
        </p:grpSp>
        <p:sp>
          <p:nvSpPr>
            <p:cNvPr id="43" name="TextBox 42"/>
            <p:cNvSpPr txBox="1"/>
            <p:nvPr/>
          </p:nvSpPr>
          <p:spPr>
            <a:xfrm>
              <a:off x="665459" y="387438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a:solidFill>
                    <a:schemeClr val="accent5">
                      <a:lumMod val="20000"/>
                      <a:lumOff val="80000"/>
                    </a:schemeClr>
                  </a:solidFill>
                </a:rPr>
                <a:t>02</a:t>
              </a:r>
            </a:p>
          </p:txBody>
        </p:sp>
      </p:grpSp>
    </p:spTree>
    <p:extLst>
      <p:ext uri="{BB962C8B-B14F-4D97-AF65-F5344CB8AC3E}">
        <p14:creationId xmlns:p14="http://schemas.microsoft.com/office/powerpoint/2010/main" val="16047174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accent1"/>
          </a:solidFill>
          <a:headEnd type="oval"/>
          <a:tailEnd type="oval"/>
        </a:ln>
        <a:effectLst/>
      </a:spPr>
      <a:bodyPr rtlCol="0" anchor="ctr"/>
      <a:lstStyle>
        <a:defPPr algn="ctr">
          <a:defRPr/>
        </a:defPPr>
      </a:lstStyle>
      <a:style>
        <a:lnRef idx="2">
          <a:schemeClr val="accent1"/>
        </a:lnRef>
        <a:fillRef idx="0">
          <a:schemeClr val="accent1"/>
        </a:fillRef>
        <a:effectRef idx="1">
          <a:schemeClr val="accent1"/>
        </a:effectRef>
        <a:fontRef idx="minor">
          <a:schemeClr val="tx1"/>
        </a:fontRef>
      </a:style>
    </a:spDef>
    <a:lnDef>
      <a:spPr>
        <a:ln w="3175" cmpd="sng">
          <a:solidFill>
            <a:schemeClr val="tx2">
              <a:lumMod val="50000"/>
            </a:schemeClr>
          </a:solidFill>
          <a:tailEnd type="stealth"/>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9616</TotalTime>
  <Words>2792</Words>
  <Application>Microsoft Macintosh PowerPoint</Application>
  <PresentationFormat>On-screen Show (4:3)</PresentationFormat>
  <Paragraphs>362</Paragraphs>
  <Slides>26</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Abadi MT Condensed Extra Bold</vt:lpstr>
      <vt:lpstr>Abadi MT Condensed Light</vt:lpstr>
      <vt:lpstr>Arial</vt:lpstr>
      <vt:lpstr>Arial Black</vt:lpstr>
      <vt:lpstr>Arial Narrow</vt:lpstr>
      <vt:lpstr>Calibri</vt:lpstr>
      <vt:lpstr>IBM Plex Sans</vt:lpstr>
      <vt:lpstr>Lucida Grande</vt:lpstr>
      <vt:lpstr>Menlo Italic</vt:lpstr>
      <vt:lpstr>Office Theme</vt:lpstr>
      <vt:lpstr>Application Design – Availability</vt:lpstr>
      <vt:lpstr>Availability</vt:lpstr>
      <vt:lpstr>Availability</vt:lpstr>
      <vt:lpstr>Availability</vt:lpstr>
      <vt:lpstr>Availability</vt:lpstr>
      <vt:lpstr>Availability</vt:lpstr>
      <vt:lpstr>Availability</vt:lpstr>
      <vt:lpstr>Availability</vt:lpstr>
      <vt:lpstr>Availability</vt:lpstr>
      <vt:lpstr>Availability</vt:lpstr>
      <vt:lpstr>Availability</vt:lpstr>
      <vt:lpstr>Availability</vt:lpstr>
      <vt:lpstr>Availability</vt:lpstr>
      <vt:lpstr>Availability</vt:lpstr>
      <vt:lpstr>Availability</vt:lpstr>
      <vt:lpstr>Availability</vt:lpstr>
      <vt:lpstr>Availability</vt:lpstr>
      <vt:lpstr>Availability</vt:lpstr>
      <vt:lpstr>Availability</vt:lpstr>
      <vt:lpstr>Availability</vt:lpstr>
      <vt:lpstr>Availability</vt:lpstr>
      <vt:lpstr>Availability</vt:lpstr>
      <vt:lpstr>Availability</vt:lpstr>
      <vt:lpstr>Availability</vt:lpstr>
      <vt:lpstr>Availability</vt:lpstr>
      <vt:lpstr>Questions?</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Course</dc:title>
  <dc:creator>Christian Vecchiola</dc:creator>
  <cp:lastModifiedBy>Alessio Bonti</cp:lastModifiedBy>
  <cp:revision>537</cp:revision>
  <cp:lastPrinted>2018-05-01T23:34:46Z</cp:lastPrinted>
  <dcterms:created xsi:type="dcterms:W3CDTF">2015-09-19T19:41:13Z</dcterms:created>
  <dcterms:modified xsi:type="dcterms:W3CDTF">2018-05-01T23:34:56Z</dcterms:modified>
</cp:coreProperties>
</file>